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</p:sldMasterIdLst>
  <p:notesMasterIdLst>
    <p:notesMasterId r:id="rId11"/>
  </p:notesMasterIdLst>
  <p:sldIdLst>
    <p:sldId id="855" r:id="rId3"/>
    <p:sldId id="858" r:id="rId4"/>
    <p:sldId id="869" r:id="rId5"/>
    <p:sldId id="859" r:id="rId6"/>
    <p:sldId id="862" r:id="rId7"/>
    <p:sldId id="863" r:id="rId8"/>
    <p:sldId id="846" r:id="rId9"/>
    <p:sldId id="870" r:id="rId10"/>
  </p:sldIdLst>
  <p:sldSz cx="9144000" cy="5145088"/>
  <p:notesSz cx="6794500" cy="9906000"/>
  <p:custDataLst>
    <p:tags r:id="rId12"/>
  </p:custDataLst>
  <p:defaultTextStyle>
    <a:defPPr>
      <a:defRPr lang="ru-RU"/>
    </a:defPPr>
    <a:lvl1pPr marL="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8C78A5-546A-44C8-AD58-D6193967D57C}">
          <p14:sldIdLst/>
        </p14:section>
        <p14:section name="Приложения" id="{F7690C41-91D2-4278-803E-41CCDDCFCDD2}">
          <p14:sldIdLst>
            <p14:sldId id="855"/>
            <p14:sldId id="858"/>
            <p14:sldId id="869"/>
            <p14:sldId id="859"/>
            <p14:sldId id="862"/>
            <p14:sldId id="863"/>
            <p14:sldId id="846"/>
            <p14:sldId id="870"/>
          </p14:sldIdLst>
        </p14:section>
        <p14:section name="Приложение" id="{1BD5B4CE-C90D-45A2-9618-97E3B6A481BC}">
          <p14:sldIdLst/>
        </p14:section>
        <p14:section name="Удалить" id="{1A127FE9-D94C-43E1-8A1F-09179AC4F8D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еева Марина Владимировна" initials="ММВ" lastIdx="4" clrIdx="0"/>
  <p:cmAuthor id="1" name="Лапина Наталья Игоревна" initials="ЛНИ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D36"/>
    <a:srgbClr val="FF6600"/>
    <a:srgbClr val="4CAF48"/>
    <a:srgbClr val="FF9933"/>
    <a:srgbClr val="C7EFD3"/>
    <a:srgbClr val="000000"/>
    <a:srgbClr val="FF0000"/>
    <a:srgbClr val="CCECFF"/>
    <a:srgbClr val="FFCC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9886" autoAdjust="0"/>
  </p:normalViewPr>
  <p:slideViewPr>
    <p:cSldViewPr>
      <p:cViewPr varScale="1">
        <p:scale>
          <a:sx n="91" d="100"/>
          <a:sy n="91" d="100"/>
        </p:scale>
        <p:origin x="352" y="56"/>
      </p:cViewPr>
      <p:guideLst>
        <p:guide orient="horz" pos="1621"/>
        <p:guide pos="2880"/>
        <p:guide orient="horz" pos="1801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2" y="1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/>
          <a:lstStyle>
            <a:lvl1pPr algn="r">
              <a:defRPr sz="1200"/>
            </a:lvl1pPr>
          </a:lstStyle>
          <a:p>
            <a:fld id="{A2F3786B-C69B-47F7-8A4D-D928C61E7A8A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1363"/>
            <a:ext cx="6604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6" tIns="45644" rIns="91286" bIns="456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985"/>
            <a:ext cx="5435600" cy="4457384"/>
          </a:xfrm>
          <a:prstGeom prst="rect">
            <a:avLst/>
          </a:prstGeom>
        </p:spPr>
        <p:txBody>
          <a:bodyPr vert="horz" lIns="91286" tIns="45644" rIns="91286" bIns="4564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800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2" y="9408800"/>
            <a:ext cx="2944813" cy="495617"/>
          </a:xfrm>
          <a:prstGeom prst="rect">
            <a:avLst/>
          </a:prstGeom>
        </p:spPr>
        <p:txBody>
          <a:bodyPr vert="horz" lIns="91286" tIns="45644" rIns="91286" bIns="45644" rtlCol="0" anchor="b"/>
          <a:lstStyle>
            <a:lvl1pPr algn="r">
              <a:defRPr sz="1200"/>
            </a:lvl1pPr>
          </a:lstStyle>
          <a:p>
            <a:fld id="{E436914B-5603-4966-B479-144F5586E1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40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1098341"/>
              </p:ext>
            </p:extLst>
          </p:nvPr>
        </p:nvGraphicFramePr>
        <p:xfrm>
          <a:off x="1591" y="164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4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r="2445" b="602"/>
          <a:stretch/>
        </p:blipFill>
        <p:spPr>
          <a:xfrm>
            <a:off x="1" y="-20491"/>
            <a:ext cx="9180512" cy="5182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3110635"/>
            <a:ext cx="6400800" cy="586082"/>
          </a:xfrm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750437"/>
            <a:ext cx="6400800" cy="64127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Screen Shot 2013-12-24 at 12.16.45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5" y="219432"/>
            <a:ext cx="2457291" cy="7888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2122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29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17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2" y="204853"/>
            <a:ext cx="2776904" cy="87180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0046" y="204851"/>
            <a:ext cx="4718538" cy="439119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2032" y="1076659"/>
            <a:ext cx="2776904" cy="3519383"/>
          </a:xfrm>
        </p:spPr>
        <p:txBody>
          <a:bodyPr/>
          <a:lstStyle>
            <a:lvl1pPr marL="0" indent="0">
              <a:buNone/>
              <a:defRPr sz="1200"/>
            </a:lvl1pPr>
            <a:lvl2pPr marL="389536" indent="0">
              <a:buNone/>
              <a:defRPr sz="1000"/>
            </a:lvl2pPr>
            <a:lvl3pPr marL="779071" indent="0">
              <a:buNone/>
              <a:defRPr sz="900"/>
            </a:lvl3pPr>
            <a:lvl4pPr marL="1168607" indent="0">
              <a:buNone/>
              <a:defRPr sz="800"/>
            </a:lvl4pPr>
            <a:lvl5pPr marL="1558140" indent="0">
              <a:buNone/>
              <a:defRPr sz="800"/>
            </a:lvl5pPr>
            <a:lvl6pPr marL="1947676" indent="0">
              <a:buNone/>
              <a:defRPr sz="800"/>
            </a:lvl6pPr>
            <a:lvl7pPr marL="2337211" indent="0">
              <a:buNone/>
              <a:defRPr sz="800"/>
            </a:lvl7pPr>
            <a:lvl8pPr marL="2726747" indent="0">
              <a:buNone/>
              <a:defRPr sz="800"/>
            </a:lvl8pPr>
            <a:lvl9pPr marL="31162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998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420" y="3601561"/>
            <a:ext cx="5064369" cy="42518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54420" y="459725"/>
            <a:ext cx="5064369" cy="3087053"/>
          </a:xfrm>
        </p:spPr>
        <p:txBody>
          <a:bodyPr/>
          <a:lstStyle>
            <a:lvl1pPr marL="0" indent="0">
              <a:buNone/>
              <a:defRPr sz="2700"/>
            </a:lvl1pPr>
            <a:lvl2pPr marL="389536" indent="0">
              <a:buNone/>
              <a:defRPr sz="2400"/>
            </a:lvl2pPr>
            <a:lvl3pPr marL="779071" indent="0">
              <a:buNone/>
              <a:defRPr sz="2000"/>
            </a:lvl3pPr>
            <a:lvl4pPr marL="1168607" indent="0">
              <a:buNone/>
              <a:defRPr sz="1700"/>
            </a:lvl4pPr>
            <a:lvl5pPr marL="1558140" indent="0">
              <a:buNone/>
              <a:defRPr sz="1700"/>
            </a:lvl5pPr>
            <a:lvl6pPr marL="1947676" indent="0">
              <a:buNone/>
              <a:defRPr sz="1700"/>
            </a:lvl6pPr>
            <a:lvl7pPr marL="2337211" indent="0">
              <a:buNone/>
              <a:defRPr sz="1700"/>
            </a:lvl7pPr>
            <a:lvl8pPr marL="2726747" indent="0">
              <a:buNone/>
              <a:defRPr sz="1700"/>
            </a:lvl8pPr>
            <a:lvl9pPr marL="3116282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4420" y="4026746"/>
            <a:ext cx="5064369" cy="603833"/>
          </a:xfrm>
        </p:spPr>
        <p:txBody>
          <a:bodyPr/>
          <a:lstStyle>
            <a:lvl1pPr marL="0" indent="0">
              <a:buNone/>
              <a:defRPr sz="1200"/>
            </a:lvl1pPr>
            <a:lvl2pPr marL="389536" indent="0">
              <a:buNone/>
              <a:defRPr sz="1000"/>
            </a:lvl2pPr>
            <a:lvl3pPr marL="779071" indent="0">
              <a:buNone/>
              <a:defRPr sz="900"/>
            </a:lvl3pPr>
            <a:lvl4pPr marL="1168607" indent="0">
              <a:buNone/>
              <a:defRPr sz="800"/>
            </a:lvl4pPr>
            <a:lvl5pPr marL="1558140" indent="0">
              <a:buNone/>
              <a:defRPr sz="800"/>
            </a:lvl5pPr>
            <a:lvl6pPr marL="1947676" indent="0">
              <a:buNone/>
              <a:defRPr sz="800"/>
            </a:lvl6pPr>
            <a:lvl7pPr marL="2337211" indent="0">
              <a:buNone/>
              <a:defRPr sz="800"/>
            </a:lvl7pPr>
            <a:lvl8pPr marL="2726747" indent="0">
              <a:buNone/>
              <a:defRPr sz="800"/>
            </a:lvl8pPr>
            <a:lvl9pPr marL="31162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666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448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76952" y="295366"/>
            <a:ext cx="1730619" cy="42065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3629" y="295366"/>
            <a:ext cx="5052646" cy="42065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65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48" y="295368"/>
            <a:ext cx="5172808" cy="5049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83629" y="1283890"/>
            <a:ext cx="6923942" cy="3218062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888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48" y="295368"/>
            <a:ext cx="5172808" cy="5049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83629" y="1283890"/>
            <a:ext cx="6923942" cy="3218062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557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56899" y="295366"/>
            <a:ext cx="7501303" cy="4206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076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900114" y="1005886"/>
            <a:ext cx="7689850" cy="349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9595" y="681751"/>
            <a:ext cx="5603875" cy="270113"/>
          </a:xfrm>
        </p:spPr>
        <p:txBody>
          <a:bodyPr/>
          <a:lstStyle>
            <a:lvl1pPr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1063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4930802"/>
            <a:ext cx="442392" cy="23483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502E6E0-42AE-4DC2-A9DE-B4070DCB9E1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8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464261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2" y="4845007"/>
            <a:ext cx="241953" cy="274722"/>
          </a:xfrm>
          <a:prstGeom prst="roundRect">
            <a:avLst/>
          </a:prstGeom>
          <a:solidFill>
            <a:srgbClr val="4CAF48"/>
          </a:solidFill>
          <a:effectLst>
            <a:softEdge rad="31750"/>
          </a:effectLst>
        </p:spPr>
        <p:txBody>
          <a:bodyPr vert="horz" lIns="0" tIns="45704" rIns="0" bIns="45704" rtlCol="0" anchor="ctr"/>
          <a:lstStyle>
            <a:lvl1pPr algn="ctr">
              <a:defRPr sz="900" b="1" i="1">
                <a:solidFill>
                  <a:schemeClr val="bg1"/>
                </a:solidFill>
                <a:latin typeface="+mj-lt"/>
              </a:defRPr>
            </a:lvl1pPr>
          </a:lstStyle>
          <a:p>
            <a:fld id="{575FED36-2639-4BD6-A414-DA56354A75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00" y="270001"/>
            <a:ext cx="7040076" cy="504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104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048" y="1598315"/>
            <a:ext cx="7174523" cy="1102859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6092" y="2915550"/>
            <a:ext cx="5908431" cy="1314856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389536" indent="0" algn="ctr">
              <a:buNone/>
              <a:defRPr/>
            </a:lvl2pPr>
            <a:lvl3pPr marL="779071" indent="0" algn="ctr">
              <a:buNone/>
              <a:defRPr/>
            </a:lvl3pPr>
            <a:lvl4pPr marL="1168607" indent="0" algn="ctr">
              <a:buNone/>
              <a:defRPr/>
            </a:lvl4pPr>
            <a:lvl5pPr marL="1558140" indent="0" algn="ctr">
              <a:buNone/>
              <a:defRPr/>
            </a:lvl5pPr>
            <a:lvl6pPr marL="1947676" indent="0" algn="ctr">
              <a:buNone/>
              <a:defRPr/>
            </a:lvl6pPr>
            <a:lvl7pPr marL="2337211" indent="0" algn="ctr">
              <a:buNone/>
              <a:defRPr/>
            </a:lvl7pPr>
            <a:lvl8pPr marL="2726747" indent="0" algn="ctr">
              <a:buNone/>
              <a:defRPr/>
            </a:lvl8pPr>
            <a:lvl9pPr marL="3116282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995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700"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70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3306196"/>
            <a:ext cx="7174523" cy="1021872"/>
          </a:xfrm>
        </p:spPr>
        <p:txBody>
          <a:bodyPr/>
          <a:lstStyle>
            <a:lvl1pPr algn="l">
              <a:defRPr sz="3400" b="1" cap="all"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50" y="2180708"/>
            <a:ext cx="7174523" cy="1125488"/>
          </a:xfrm>
        </p:spPr>
        <p:txBody>
          <a:bodyPr anchor="b"/>
          <a:lstStyle>
            <a:lvl1pPr marL="0" indent="0">
              <a:buNone/>
              <a:defRPr sz="1700" baseline="0">
                <a:latin typeface="Arial" pitchFamily="34" charset="0"/>
              </a:defRPr>
            </a:lvl1pPr>
            <a:lvl2pPr marL="389536" indent="0">
              <a:buNone/>
              <a:defRPr sz="1500"/>
            </a:lvl2pPr>
            <a:lvl3pPr marL="779071" indent="0">
              <a:buNone/>
              <a:defRPr sz="1400"/>
            </a:lvl3pPr>
            <a:lvl4pPr marL="1168607" indent="0">
              <a:buNone/>
              <a:defRPr sz="1200"/>
            </a:lvl4pPr>
            <a:lvl5pPr marL="1558140" indent="0">
              <a:buNone/>
              <a:defRPr sz="1200"/>
            </a:lvl5pPr>
            <a:lvl6pPr marL="1947676" indent="0">
              <a:buNone/>
              <a:defRPr sz="1200"/>
            </a:lvl6pPr>
            <a:lvl7pPr marL="2337211" indent="0">
              <a:buNone/>
              <a:defRPr sz="1200"/>
            </a:lvl7pPr>
            <a:lvl8pPr marL="2726747" indent="0">
              <a:buNone/>
              <a:defRPr sz="1200"/>
            </a:lvl8pPr>
            <a:lvl9pPr marL="3116282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351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83628" y="1283890"/>
            <a:ext cx="3390900" cy="3218062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700" baseline="0">
                <a:latin typeface="Arial" pitchFamily="34" charset="0"/>
              </a:defRPr>
            </a:lvl3pPr>
            <a:lvl4pPr>
              <a:defRPr sz="1500" baseline="0">
                <a:latin typeface="Arial" pitchFamily="34" charset="0"/>
              </a:defRPr>
            </a:lvl4pPr>
            <a:lvl5pPr>
              <a:defRPr sz="1500" baseline="0">
                <a:latin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5206" y="1283890"/>
            <a:ext cx="3392365" cy="3218062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700" baseline="0">
                <a:latin typeface="Arial" pitchFamily="34" charset="0"/>
              </a:defRPr>
            </a:lvl3pPr>
            <a:lvl4pPr>
              <a:defRPr sz="1500" baseline="0">
                <a:latin typeface="Arial" pitchFamily="34" charset="0"/>
              </a:defRPr>
            </a:lvl4pPr>
            <a:lvl5pPr>
              <a:defRPr sz="1500" baseline="0">
                <a:latin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97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2" y="206043"/>
            <a:ext cx="7596554" cy="85751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031" y="1151690"/>
            <a:ext cx="3729404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36" indent="0">
              <a:buNone/>
              <a:defRPr sz="1700" b="1"/>
            </a:lvl2pPr>
            <a:lvl3pPr marL="779071" indent="0">
              <a:buNone/>
              <a:defRPr sz="1500" b="1"/>
            </a:lvl3pPr>
            <a:lvl4pPr marL="1168607" indent="0">
              <a:buNone/>
              <a:defRPr sz="1400" b="1"/>
            </a:lvl4pPr>
            <a:lvl5pPr marL="1558140" indent="0">
              <a:buNone/>
              <a:defRPr sz="1400" b="1"/>
            </a:lvl5pPr>
            <a:lvl6pPr marL="1947676" indent="0">
              <a:buNone/>
              <a:defRPr sz="1400" b="1"/>
            </a:lvl6pPr>
            <a:lvl7pPr marL="2337211" indent="0">
              <a:buNone/>
              <a:defRPr sz="1400" b="1"/>
            </a:lvl7pPr>
            <a:lvl8pPr marL="2726747" indent="0">
              <a:buNone/>
              <a:defRPr sz="1400" b="1"/>
            </a:lvl8pPr>
            <a:lvl9pPr marL="31162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2031" y="1631661"/>
            <a:ext cx="3729404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7716" y="1151690"/>
            <a:ext cx="3730869" cy="479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36" indent="0">
              <a:buNone/>
              <a:defRPr sz="1700" b="1"/>
            </a:lvl2pPr>
            <a:lvl3pPr marL="779071" indent="0">
              <a:buNone/>
              <a:defRPr sz="1500" b="1"/>
            </a:lvl3pPr>
            <a:lvl4pPr marL="1168607" indent="0">
              <a:buNone/>
              <a:defRPr sz="1400" b="1"/>
            </a:lvl4pPr>
            <a:lvl5pPr marL="1558140" indent="0">
              <a:buNone/>
              <a:defRPr sz="1400" b="1"/>
            </a:lvl5pPr>
            <a:lvl6pPr marL="1947676" indent="0">
              <a:buNone/>
              <a:defRPr sz="1400" b="1"/>
            </a:lvl6pPr>
            <a:lvl7pPr marL="2337211" indent="0">
              <a:buNone/>
              <a:defRPr sz="1400" b="1"/>
            </a:lvl7pPr>
            <a:lvl8pPr marL="2726747" indent="0">
              <a:buNone/>
              <a:defRPr sz="1400" b="1"/>
            </a:lvl8pPr>
            <a:lvl9pPr marL="31162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7716" y="1631661"/>
            <a:ext cx="3730869" cy="29643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78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3907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26338947"/>
              </p:ext>
            </p:extLst>
          </p:nvPr>
        </p:nvGraphicFramePr>
        <p:xfrm>
          <a:off x="1591" y="164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0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4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067" y="8521"/>
            <a:ext cx="7040076" cy="1024783"/>
          </a:xfrm>
          <a:prstGeom prst="rect">
            <a:avLst/>
          </a:prstGeom>
        </p:spPr>
        <p:txBody>
          <a:bodyPr vert="horz" lIns="0" tIns="45704" rIns="91408" bIns="4570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7" y="1283752"/>
            <a:ext cx="8469002" cy="3526800"/>
          </a:xfrm>
          <a:prstGeom prst="rect">
            <a:avLst/>
          </a:prstGeom>
        </p:spPr>
        <p:txBody>
          <a:bodyPr vert="horz" lIns="0" tIns="45704" rIns="91408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625256" lvl="3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pic>
        <p:nvPicPr>
          <p:cNvPr id="9" name="Picture 8" descr="Screen Shot 2013-12-24 at 12.16.4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426" y="241640"/>
            <a:ext cx="1739667" cy="55844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5895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2" y="4845007"/>
            <a:ext cx="241953" cy="274722"/>
          </a:xfrm>
          <a:prstGeom prst="rect">
            <a:avLst/>
          </a:prstGeom>
        </p:spPr>
        <p:txBody>
          <a:bodyPr vert="horz" lIns="0" tIns="45704" rIns="0" bIns="4570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457040"/>
            <a:fld id="{575FED36-2639-4BD6-A414-DA56354A75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04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2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</p:sldLayoutIdLst>
  <p:hf hdr="0" ftr="0" dt="0"/>
  <p:txStyles>
    <p:titleStyle>
      <a:lvl1pPr marL="0" indent="0" algn="l" defTabSz="457040" rtl="0" eaLnBrk="1" latinLnBrk="0" hangingPunct="1">
        <a:spcBef>
          <a:spcPct val="0"/>
        </a:spcBef>
        <a:buNone/>
        <a:defRPr sz="2100" b="1" kern="1200">
          <a:solidFill>
            <a:srgbClr val="0B592A"/>
          </a:solidFill>
          <a:latin typeface="+mj-lt"/>
          <a:ea typeface="+mj-ea"/>
          <a:cs typeface="+mj-cs"/>
        </a:defRPr>
      </a:lvl1pPr>
    </p:titleStyle>
    <p:bodyStyle>
      <a:lvl1pPr marL="180912" indent="-180912" algn="l" defTabSz="45704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kern="1200">
          <a:solidFill>
            <a:srgbClr val="464648"/>
          </a:solidFill>
          <a:latin typeface="+mj-lt"/>
          <a:ea typeface="+mn-ea"/>
          <a:cs typeface="+mn-cs"/>
        </a:defRPr>
      </a:lvl1pPr>
      <a:lvl2pPr marL="355476" indent="-174565" algn="l" defTabSz="45704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464648"/>
          </a:solidFill>
          <a:latin typeface="+mj-lt"/>
          <a:ea typeface="+mn-ea"/>
          <a:cs typeface="+mn-cs"/>
        </a:defRPr>
      </a:lvl2pPr>
      <a:lvl3pPr marL="450692" indent="-95217" algn="l" defTabSz="45704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200" kern="1200" dirty="0">
          <a:solidFill>
            <a:srgbClr val="464648"/>
          </a:solidFill>
          <a:latin typeface="+mj-lt"/>
          <a:ea typeface="+mn-ea"/>
          <a:cs typeface="+mn-cs"/>
        </a:defRPr>
      </a:lvl3pPr>
      <a:lvl4pPr marL="625256" indent="-174565" algn="l" defTabSz="457040" rtl="0" eaLnBrk="1" latinLnBrk="0" hangingPunct="1">
        <a:spcBef>
          <a:spcPct val="20000"/>
        </a:spcBef>
        <a:buFont typeface="Arial"/>
        <a:buChar char="–"/>
        <a:tabLst>
          <a:tab pos="537975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4pPr>
      <a:lvl5pPr marL="450692" indent="-95217" algn="l" defTabSz="457040" rtl="0" eaLnBrk="1" latinLnBrk="0" hangingPunct="1">
        <a:spcBef>
          <a:spcPct val="20000"/>
        </a:spcBef>
        <a:buFont typeface="Arial"/>
        <a:buChar char="•"/>
        <a:tabLst>
          <a:tab pos="537975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5pPr>
      <a:lvl6pPr marL="251372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20" algn="l" defTabSz="4570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457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09"/>
            <a:ext cx="646235" cy="46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3" descr="LEFT_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09"/>
            <a:ext cx="646235" cy="46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5866" y="295368"/>
            <a:ext cx="5603631" cy="50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866" y="920637"/>
            <a:ext cx="7829550" cy="359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7" tIns="38954" rIns="77907" bIns="3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36384" y="761045"/>
            <a:ext cx="7809034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7907" tIns="38954" rIns="77907" bIns="3895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2" y="761045"/>
            <a:ext cx="65209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7907" tIns="38954" rIns="77907" bIns="3895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46" y="275120"/>
            <a:ext cx="1872762" cy="3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8096250" y="4682984"/>
            <a:ext cx="1047750" cy="181031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000" b="0" dirty="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b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8197362" y="4669882"/>
            <a:ext cx="641838" cy="171503"/>
          </a:xfrm>
          <a:prstGeom prst="rect">
            <a:avLst/>
          </a:prstGeom>
          <a:noFill/>
          <a:ln>
            <a:noFill/>
          </a:ln>
          <a:extLst/>
        </p:spPr>
        <p:txBody>
          <a:bodyPr lIns="77907" tIns="38954" rIns="77907" bIns="38954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AECCD-03A5-4D0E-A27A-FF0C0CE03FB9}" type="slidenum">
              <a:rPr lang="ru-RU" altLang="ru-RU" sz="100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000" b="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9151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3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389536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779071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168607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558140" algn="l" rtl="0" fontAlgn="base">
        <a:lnSpc>
          <a:spcPct val="90000"/>
        </a:lnSpc>
        <a:spcBef>
          <a:spcPct val="0"/>
        </a:spcBef>
        <a:spcAft>
          <a:spcPct val="0"/>
        </a:spcAft>
        <a:defRPr sz="17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292152" indent="-292152" algn="l" rtl="0" eaLnBrk="0" fontAlgn="base" hangingPunct="0">
        <a:spcBef>
          <a:spcPts val="331"/>
        </a:spcBef>
        <a:spcAft>
          <a:spcPct val="0"/>
        </a:spcAft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32994" indent="-243461" algn="l" rtl="0" eaLnBrk="0" fontAlgn="base" hangingPunct="0">
        <a:spcBef>
          <a:spcPts val="331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2pPr>
      <a:lvl3pPr marL="973838" indent="-194768" algn="l" rtl="0" eaLnBrk="0" fontAlgn="base" hangingPunct="0">
        <a:spcBef>
          <a:spcPts val="331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330912" indent="-194768" algn="l" rtl="0" eaLnBrk="0" fontAlgn="base" hangingPunct="0">
        <a:spcBef>
          <a:spcPts val="331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687987" indent="-194768" algn="l" rtl="0" eaLnBrk="0" fontAlgn="base" hangingPunct="0">
        <a:spcBef>
          <a:spcPts val="331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077520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6pPr>
      <a:lvl7pPr marL="2467056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7pPr>
      <a:lvl8pPr marL="2856591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8pPr>
      <a:lvl9pPr marL="3246127" indent="-194768" algn="l" rtl="0" fontAlgn="base">
        <a:lnSpc>
          <a:spcPct val="120000"/>
        </a:lnSpc>
        <a:spcBef>
          <a:spcPct val="20000"/>
        </a:spcBef>
        <a:spcAft>
          <a:spcPct val="0"/>
        </a:spcAft>
        <a:defRPr sz="17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6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1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07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0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76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11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47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82" algn="l" defTabSz="7790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АГЕНТСКАЯ СЕТЬ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1</a:t>
            </a:fld>
            <a:endParaRPr lang="ru-RU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583409" y="1820660"/>
            <a:ext cx="5928698" cy="2539124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Агентская сеть – Партнеры Сбербанка, предоставляющие в своих торговых точках основные банковские услуги: </a:t>
            </a:r>
          </a:p>
          <a:p>
            <a:pPr marL="0" indent="0" defTabSz="914400">
              <a:buNone/>
            </a:pPr>
            <a:r>
              <a:rPr lang="ru-RU" sz="1500" b="1" dirty="0" smtClean="0">
                <a:solidFill>
                  <a:srgbClr val="1E6D36"/>
                </a:solidFill>
                <a:latin typeface="+mn-lt"/>
              </a:rPr>
              <a:t>снятие наличных, прием платежей и т.д.* </a:t>
            </a:r>
            <a:endParaRPr lang="ru-RU" sz="500" dirty="0" smtClean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Реализуется с помощью специального программного обеспечения на кассах </a:t>
            </a:r>
            <a:r>
              <a:rPr lang="ru-RU" sz="1500" dirty="0" err="1" smtClean="0">
                <a:solidFill>
                  <a:schemeClr val="tx1"/>
                </a:solidFill>
                <a:latin typeface="+mn-lt"/>
              </a:rPr>
              <a:t>Эвотор</a:t>
            </a:r>
            <a:endParaRPr lang="ru-RU" sz="1500" dirty="0" smtClean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endParaRPr lang="ru-RU" sz="500" dirty="0" smtClean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Банк оказывает технологическую, методологическую и маркетинговую поддержку предпринимателям 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endParaRPr lang="ru-RU" sz="50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dirty="0">
                <a:solidFill>
                  <a:schemeClr val="tx1"/>
                </a:solidFill>
                <a:latin typeface="+mn-lt"/>
              </a:rPr>
              <a:t>Для </a:t>
            </a: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начала сотрудничества предприниматель подписывает с банком договор банковского платежного агента</a:t>
            </a:r>
            <a:endParaRPr lang="ru-RU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60300" y="1220528"/>
            <a:ext cx="8259724" cy="600132"/>
          </a:xfrm>
          <a:prstGeom prst="rect">
            <a:avLst/>
          </a:prstGeom>
        </p:spPr>
        <p:txBody>
          <a:bodyPr vert="horz" wrap="square" lIns="0" tIns="45704" rIns="91408" bIns="45704" rtlCol="0">
            <a:spAutoFit/>
          </a:bodyPr>
          <a:lstStyle>
            <a:lvl1pPr marL="180912" indent="-180912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1pPr>
            <a:lvl2pPr marL="35547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2pPr>
            <a:lvl3pPr marL="450692" indent="-95217" algn="l" defTabSz="45704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200" kern="1200" dirty="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3pPr>
            <a:lvl4pPr marL="625256" indent="-174565" algn="l" defTabSz="45704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4pPr>
            <a:lvl5pPr marL="450692" indent="-95217" algn="l" defTabSz="45704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537975" algn="l"/>
              </a:tabLst>
              <a:defRPr sz="1200" kern="1200">
                <a:solidFill>
                  <a:srgbClr val="464648"/>
                </a:solidFill>
                <a:latin typeface="+mj-lt"/>
                <a:ea typeface="+mn-ea"/>
                <a:cs typeface="+mn-cs"/>
              </a:defRPr>
            </a:lvl5pPr>
            <a:lvl6pPr marL="251372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6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0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40" indent="-228520" algn="l" defTabSz="45704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b="1" dirty="0" smtClean="0">
                <a:solidFill>
                  <a:srgbClr val="1E6D36"/>
                </a:solidFill>
                <a:latin typeface="+mn-lt"/>
              </a:rPr>
              <a:t>ЦЕЛЬ -  Увеличить доступность основных банковских услуг для удаленных 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ru-RU" sz="1500" b="1" dirty="0">
                <a:solidFill>
                  <a:srgbClr val="1E6D36"/>
                </a:solidFill>
                <a:latin typeface="+mn-lt"/>
              </a:rPr>
              <a:t> </a:t>
            </a:r>
            <a:r>
              <a:rPr lang="ru-RU" sz="1500" b="1" dirty="0" smtClean="0">
                <a:solidFill>
                  <a:srgbClr val="1E6D36"/>
                </a:solidFill>
                <a:latin typeface="+mn-lt"/>
              </a:rPr>
              <a:t>              малых населенных пунктов </a:t>
            </a:r>
            <a:endParaRPr lang="ru-RU" sz="1500" dirty="0">
              <a:solidFill>
                <a:srgbClr val="1E6D36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792" y="1708448"/>
            <a:ext cx="2163970" cy="2178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409" y="4537230"/>
            <a:ext cx="2966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b="1" i="1" dirty="0" smtClean="0">
                <a:solidFill>
                  <a:srgbClr val="1E6D36"/>
                </a:solidFill>
              </a:rPr>
              <a:t>* перечень </a:t>
            </a:r>
            <a:r>
              <a:rPr lang="ru-RU" sz="1400" b="1" i="1" dirty="0">
                <a:solidFill>
                  <a:srgbClr val="1E6D36"/>
                </a:solidFill>
              </a:rPr>
              <a:t>услуг </a:t>
            </a:r>
            <a:r>
              <a:rPr lang="ru-RU" sz="1400" b="1" i="1" dirty="0" smtClean="0">
                <a:solidFill>
                  <a:srgbClr val="1E6D36"/>
                </a:solidFill>
              </a:rPr>
              <a:t>пополняется</a:t>
            </a:r>
            <a:endParaRPr lang="ru-RU" sz="1400" b="1" i="1" dirty="0">
              <a:solidFill>
                <a:srgbClr val="1E6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flipV="1">
            <a:off x="6409514" y="3004592"/>
            <a:ext cx="0" cy="1118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5" idx="3"/>
          </p:cNvCxnSpPr>
          <p:nvPr/>
        </p:nvCxnSpPr>
        <p:spPr>
          <a:xfrm>
            <a:off x="2487736" y="4354047"/>
            <a:ext cx="3236392" cy="13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4" idx="3"/>
          </p:cNvCxnSpPr>
          <p:nvPr/>
        </p:nvCxnSpPr>
        <p:spPr>
          <a:xfrm>
            <a:off x="2487736" y="3642266"/>
            <a:ext cx="3288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АГЕНТСКАЯ СЕТЬ</a:t>
            </a:r>
            <a:br>
              <a:rPr lang="ru-RU" dirty="0" smtClean="0"/>
            </a:br>
            <a:r>
              <a:rPr lang="ru-RU" sz="2000" dirty="0" smtClean="0">
                <a:solidFill>
                  <a:srgbClr val="1E6D36"/>
                </a:solidFill>
              </a:rPr>
              <a:t> </a:t>
            </a:r>
            <a:r>
              <a:rPr lang="ru-RU" sz="2000" dirty="0">
                <a:solidFill>
                  <a:srgbClr val="1E6D36"/>
                </a:solidFill>
              </a:rPr>
              <a:t>снятие наличных</a:t>
            </a:r>
            <a:r>
              <a:rPr lang="ru-RU" sz="2000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319" y="1636440"/>
            <a:ext cx="914985" cy="1280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90" y="3184517"/>
            <a:ext cx="1621430" cy="1470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597078"/>
            <a:ext cx="1540089" cy="1304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1592" y="125852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Клиенты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25852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Агент Банка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95" y="1636440"/>
            <a:ext cx="746169" cy="126471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3059832" y="206848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059832" y="2546200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74015" y="1698575"/>
            <a:ext cx="2444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Запрос выдачи наличных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39484" y="2212504"/>
            <a:ext cx="185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Выдача наличных</a:t>
            </a:r>
            <a:endParaRPr lang="ru-RU" sz="1400" dirty="0"/>
          </a:p>
        </p:txBody>
      </p:sp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1043608" y="3364632"/>
            <a:ext cx="1444128" cy="55526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 smtClean="0">
                <a:latin typeface="Century Schoolbook" panose="02040604050505020304" pitchFamily="18" charset="0"/>
              </a:rPr>
              <a:t>Списание денег с карты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1048052" y="4083795"/>
            <a:ext cx="1439684" cy="54050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 smtClean="0">
                <a:latin typeface="Century Schoolbook" panose="02040604050505020304" pitchFamily="18" charset="0"/>
              </a:rPr>
              <a:t>Учет в выписке, смс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5724128" y="3350834"/>
            <a:ext cx="1370772" cy="58016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 smtClean="0">
                <a:latin typeface="Century Schoolbook" panose="02040604050505020304" pitchFamily="18" charset="0"/>
              </a:rPr>
              <a:t>Зачисление суммы выдачи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5724128" y="4123054"/>
            <a:ext cx="1370772" cy="53398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ru-RU" sz="1200" dirty="0" smtClean="0">
                <a:latin typeface="Century Schoolbook" panose="02040604050505020304" pitchFamily="18" charset="0"/>
              </a:rPr>
              <a:t>Зачисление комиссии</a:t>
            </a:r>
            <a:endParaRPr kumimoji="0" lang="de-DE" sz="1200" b="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24" idx="0"/>
          </p:cNvCxnSpPr>
          <p:nvPr/>
        </p:nvCxnSpPr>
        <p:spPr>
          <a:xfrm flipV="1">
            <a:off x="1765672" y="307660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4" idx="2"/>
            <a:endCxn id="25" idx="0"/>
          </p:cNvCxnSpPr>
          <p:nvPr/>
        </p:nvCxnSpPr>
        <p:spPr>
          <a:xfrm>
            <a:off x="1765672" y="3919900"/>
            <a:ext cx="2222" cy="163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98610" y="1981671"/>
            <a:ext cx="108012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Ежедневная сверка итогов с Банком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053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572544"/>
            <a:ext cx="1145311" cy="108503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для участников проекта Агентская сеть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2212504"/>
            <a:ext cx="36004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692976" y="2164738"/>
            <a:ext cx="438864" cy="407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81224" y="1386538"/>
            <a:ext cx="1544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увеличение потока клиентов - рост продаж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281936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Агент Банка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1393344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/>
              <a:t>возможно снижение </a:t>
            </a:r>
            <a:r>
              <a:rPr lang="ru-RU" sz="1400" dirty="0"/>
              <a:t>ставки по договору </a:t>
            </a:r>
            <a:r>
              <a:rPr lang="ru-RU" sz="1400" dirty="0" err="1"/>
              <a:t>Эквайринга</a:t>
            </a:r>
            <a:r>
              <a:rPr lang="ru-RU" sz="1400" dirty="0"/>
              <a:t> </a:t>
            </a:r>
          </a:p>
        </p:txBody>
      </p:sp>
      <p:cxnSp>
        <p:nvCxnSpPr>
          <p:cNvPr id="18" name="Прямая соединительная линия 17"/>
          <p:cNvCxnSpPr>
            <a:stCxn id="5" idx="3"/>
          </p:cNvCxnSpPr>
          <p:nvPr/>
        </p:nvCxnSpPr>
        <p:spPr>
          <a:xfrm flipV="1">
            <a:off x="2692975" y="3115059"/>
            <a:ext cx="51087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49051" y="2638005"/>
            <a:ext cx="127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комиссии и бонусы за проведение операций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640119" y="3735377"/>
            <a:ext cx="392635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259632" y="3741707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0809" y="4082589"/>
            <a:ext cx="23049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уникальный сервис - конкурентное преимущество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561492"/>
            <a:ext cx="1134568" cy="11205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61463" y="2819362"/>
            <a:ext cx="133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Сельские жители</a:t>
            </a:r>
            <a:endParaRPr lang="ru-RU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88224" y="2093439"/>
            <a:ext cx="1" cy="406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935449" y="3915397"/>
            <a:ext cx="14640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400" dirty="0"/>
              <a:t>з</a:t>
            </a:r>
            <a:r>
              <a:rPr lang="ru-RU" sz="1400" dirty="0" smtClean="0"/>
              <a:t>накомство с новыми технологиями 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07756" y="1570219"/>
            <a:ext cx="2655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д</a:t>
            </a:r>
            <a:r>
              <a:rPr lang="ru-RU" sz="1400" dirty="0" smtClean="0"/>
              <a:t>оступность основных банковских услуг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173293" y="3915397"/>
            <a:ext cx="1340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400" dirty="0"/>
              <a:t>повышение финансовой грамотности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84948" y="4209008"/>
            <a:ext cx="192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/>
              <a:t>зачисление денег на р/</a:t>
            </a:r>
            <a:r>
              <a:rPr lang="ru-RU" sz="1400" dirty="0" err="1"/>
              <a:t>сч</a:t>
            </a:r>
            <a:r>
              <a:rPr lang="ru-RU" sz="1400" dirty="0"/>
              <a:t> в режиме 24/7</a:t>
            </a:r>
          </a:p>
        </p:txBody>
      </p:sp>
      <p:cxnSp>
        <p:nvCxnSpPr>
          <p:cNvPr id="32" name="Прямая соединительная линия 31"/>
          <p:cNvCxnSpPr>
            <a:endCxn id="27" idx="0"/>
          </p:cNvCxnSpPr>
          <p:nvPr/>
        </p:nvCxnSpPr>
        <p:spPr>
          <a:xfrm flipH="1">
            <a:off x="5843591" y="3657575"/>
            <a:ext cx="240577" cy="25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935449" y="3637083"/>
            <a:ext cx="326014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и расходы Банковского платежного агента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4535" y="1730185"/>
            <a:ext cx="372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Комиссия Агента </a:t>
            </a:r>
            <a:r>
              <a:rPr lang="ru-RU" sz="1200" dirty="0" smtClean="0"/>
              <a:t>(от суммы операции):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 smtClean="0"/>
              <a:t>выдача наличных   – 0,01%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 smtClean="0"/>
              <a:t>платежи   –  0,25%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1660" y="1119774"/>
            <a:ext cx="1944216" cy="502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ДОХОДЫ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119773"/>
            <a:ext cx="1944216" cy="502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6016" y="1518651"/>
            <a:ext cx="0" cy="285023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9552" y="1708448"/>
            <a:ext cx="3888432" cy="100811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779585"/>
            <a:ext cx="3888432" cy="801071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Мотивационная программа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</a:rPr>
              <a:t>Бонус за сотрудничество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</a:rPr>
              <a:t>Бонус за результат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645171"/>
            <a:ext cx="3888432" cy="43840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Специальная ставка </a:t>
            </a:r>
            <a:r>
              <a:rPr lang="ru-RU" sz="1600" dirty="0" err="1" smtClean="0">
                <a:solidFill>
                  <a:schemeClr val="tx1"/>
                </a:solidFill>
              </a:rPr>
              <a:t>Эквайринга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6333" y="1840758"/>
            <a:ext cx="3456384" cy="58679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Оплата налогов с доходов Агента 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148090"/>
            <a:ext cx="3888432" cy="745228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Дополнительная выручка*: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Рост выручки от текущих клиентов – 5%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Рост выручки от новых клиентов – 5% 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4716" y="2646334"/>
            <a:ext cx="3456384" cy="586794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Оплата за аренду кассы </a:t>
            </a:r>
            <a:r>
              <a:rPr lang="ru-RU" sz="1600" dirty="0" err="1" smtClean="0">
                <a:solidFill>
                  <a:schemeClr val="tx1"/>
                </a:solidFill>
              </a:rPr>
              <a:t>Эвотор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(при необходимости)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34716" y="3451910"/>
            <a:ext cx="3456384" cy="585740"/>
          </a:xfrm>
          <a:prstGeom prst="rect">
            <a:avLst/>
          </a:prstGeom>
          <a:noFill/>
          <a:ln w="19050"/>
          <a:effectLst>
            <a:outerShdw blurRad="8636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Оплата за РКО и </a:t>
            </a:r>
            <a:r>
              <a:rPr lang="ru-RU" sz="1600" dirty="0" err="1" smtClean="0">
                <a:solidFill>
                  <a:schemeClr val="tx1"/>
                </a:solidFill>
              </a:rPr>
              <a:t>Эквайринг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716016" y="4368888"/>
            <a:ext cx="2561127" cy="109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4008" y="458876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1E6D36"/>
                </a:solidFill>
              </a:rPr>
              <a:t>*Оценка по  данным пилота 2018 года</a:t>
            </a:r>
            <a:endParaRPr lang="ru-RU" sz="1400" i="1" dirty="0">
              <a:solidFill>
                <a:srgbClr val="1E6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30" y="3222717"/>
            <a:ext cx="2384888" cy="1922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Банковскому платежному агенту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5</a:t>
            </a:fld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11560" y="1385203"/>
            <a:ext cx="7947650" cy="3071929"/>
            <a:chOff x="411539" y="1507185"/>
            <a:chExt cx="6845435" cy="26069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444615" y="2764401"/>
              <a:ext cx="6588563" cy="2350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lang="ru-RU" altLang="de-DE" dirty="0">
                  <a:solidFill>
                    <a:srgbClr val="000000"/>
                  </a:solidFill>
                </a:rPr>
                <a:t>К</a:t>
              </a:r>
              <a:r>
                <a:rPr lang="ru-RU" altLang="de-DE" dirty="0" smtClean="0">
                  <a:solidFill>
                    <a:srgbClr val="000000"/>
                  </a:solidFill>
                </a:rPr>
                <a:t>ассовое </a:t>
              </a:r>
              <a:r>
                <a:rPr lang="ru-RU" altLang="de-DE" dirty="0">
                  <a:solidFill>
                    <a:srgbClr val="000000"/>
                  </a:solidFill>
                </a:rPr>
                <a:t>оборудование </a:t>
              </a:r>
              <a:r>
                <a:rPr lang="ru-RU" altLang="de-DE" dirty="0" err="1">
                  <a:solidFill>
                    <a:srgbClr val="000000"/>
                  </a:solidFill>
                </a:rPr>
                <a:t>Эвотор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1539" y="1507185"/>
              <a:ext cx="6483600" cy="2350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algn="l" defTabSz="330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kumimoji="0" lang="ru-RU" altLang="de-DE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Форма налогообложения предприятия: УСН</a:t>
              </a:r>
              <a:endParaRPr kumimoji="0" lang="en-US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1707" y="2320652"/>
              <a:ext cx="3440510" cy="2345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indent="-285750" defTabSz="330200">
                <a:buFont typeface="Arial" panose="020B0604020202020204" pitchFamily="34" charset="0"/>
                <a:buChar char="•"/>
                <a:tabLst>
                  <a:tab pos="8521700" algn="r"/>
                </a:tabLst>
              </a:pPr>
              <a:r>
                <a:rPr lang="ru-RU" altLang="de-DE" dirty="0">
                  <a:solidFill>
                    <a:srgbClr val="000000"/>
                  </a:solidFill>
                </a:rPr>
                <a:t>Наличие эквайринга в </a:t>
              </a:r>
              <a:r>
                <a:rPr lang="ru-RU" altLang="de-DE" dirty="0" smtClean="0">
                  <a:solidFill>
                    <a:srgbClr val="000000"/>
                  </a:solidFill>
                </a:rPr>
                <a:t>Сбербанке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11539" y="1881860"/>
              <a:ext cx="6845435" cy="26382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indent="-285750" defTabSz="330200">
                <a:buFont typeface="Arial" panose="020B0604020202020204" pitchFamily="34" charset="0"/>
                <a:buChar char="•"/>
                <a:tabLst>
                  <a:tab pos="8521700" algn="r"/>
                </a:tabLst>
              </a:pPr>
              <a:r>
                <a:rPr lang="ru-RU" altLang="de-DE" dirty="0">
                  <a:solidFill>
                    <a:srgbClr val="000000"/>
                  </a:solidFill>
                </a:rPr>
                <a:t>Наличие расчётного счета в </a:t>
              </a:r>
              <a:r>
                <a:rPr lang="ru-RU" altLang="de-DE" dirty="0" smtClean="0">
                  <a:solidFill>
                    <a:srgbClr val="000000"/>
                  </a:solidFill>
                </a:rPr>
                <a:t>Сбербанке/открыть </a:t>
              </a:r>
              <a:r>
                <a:rPr lang="ru-RU" altLang="de-DE" dirty="0">
                  <a:solidFill>
                    <a:srgbClr val="000000"/>
                  </a:solidFill>
                </a:rPr>
                <a:t>расчетный </a:t>
              </a:r>
              <a:r>
                <a:rPr lang="ru-RU" altLang="de-DE" dirty="0" smtClean="0">
                  <a:solidFill>
                    <a:srgbClr val="000000"/>
                  </a:solidFill>
                </a:rPr>
                <a:t>счет</a:t>
              </a:r>
              <a:endParaRPr lang="en-US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48069" y="3173878"/>
              <a:ext cx="6588563" cy="9403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r>
                <a:rPr lang="ru-RU" altLang="de-DE" dirty="0" smtClean="0">
                  <a:solidFill>
                    <a:srgbClr val="000000"/>
                  </a:solidFill>
                </a:rPr>
                <a:t>Устойчивая связь / Интернет сигнал не менее 128 кб/с для выдачи наличных, не менее 1</a:t>
              </a:r>
              <a:r>
                <a:rPr lang="ru-RU" dirty="0" smtClean="0"/>
                <a:t>.0 </a:t>
              </a:r>
              <a:r>
                <a:rPr lang="ru-RU" dirty="0" err="1"/>
                <a:t>мб</a:t>
              </a:r>
              <a:r>
                <a:rPr lang="ru-RU" dirty="0"/>
                <a:t>/с минимальная, 1.5мб/с </a:t>
              </a:r>
              <a:r>
                <a:rPr lang="ru-RU" dirty="0" err="1" smtClean="0"/>
                <a:t>рекомендуеиая</a:t>
              </a:r>
              <a:r>
                <a:rPr lang="ru-RU" dirty="0" smtClean="0"/>
                <a:t> для приема платежей </a:t>
              </a:r>
              <a:endParaRPr lang="ru-RU" altLang="de-DE" dirty="0" smtClean="0">
                <a:solidFill>
                  <a:srgbClr val="000000"/>
                </a:solidFill>
              </a:endParaRPr>
            </a:p>
            <a:p>
              <a:pPr marL="285750" marR="0" lvl="0" indent="-285750" defTabSz="330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521700" algn="r"/>
                </a:tabLst>
                <a:defRPr/>
              </a:pPr>
              <a:endParaRPr lang="en-US" alt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4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085"/>
            <a:ext cx="6752044" cy="1024783"/>
          </a:xfrm>
        </p:spPr>
        <p:txBody>
          <a:bodyPr/>
          <a:lstStyle/>
          <a:p>
            <a:r>
              <a:rPr lang="ru-RU" dirty="0" smtClean="0"/>
              <a:t>Как стать Банковским платежным агентом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3834" y="142041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Проверить режим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налогообложения 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(возможно только для УСН,ОСН)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12504"/>
            <a:ext cx="7416824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2. Подключить РКО и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Эквайринг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ПАО Сбербанк </a:t>
            </a:r>
          </a:p>
          <a:p>
            <a:endParaRPr lang="ru-RU" sz="1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3. Подписать договор Банковского платежного агента</a:t>
            </a:r>
          </a:p>
          <a:p>
            <a:endParaRPr lang="ru-RU" sz="105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4. Получить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ОКВЭД № 6619 (налоговая/личный кабинет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on-line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5. Зарегистрировать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Эвотор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в ФНС </a:t>
            </a: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- в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случае аренды у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Банка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регистрацию проводит банковский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специалист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Описание </a:t>
            </a:r>
            <a:r>
              <a:rPr lang="ru-RU" sz="2400" dirty="0" smtClean="0"/>
              <a:t>услуги «Выдача наличных»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13548" y="1780456"/>
            <a:ext cx="7075647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лимит снятия наличных денежных средств  в сутки  – </a:t>
            </a:r>
            <a:r>
              <a:rPr lang="ru-RU" sz="1400" dirty="0" smtClean="0">
                <a:latin typeface="+mn-lt"/>
              </a:rPr>
              <a:t>5 </a:t>
            </a:r>
            <a:r>
              <a:rPr lang="ru-RU" sz="1400" dirty="0">
                <a:latin typeface="+mn-lt"/>
              </a:rPr>
              <a:t>000 рублей;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обслуживание </a:t>
            </a:r>
            <a:r>
              <a:rPr lang="ru-RU" sz="1400" dirty="0" smtClean="0">
                <a:latin typeface="+mn-lt"/>
              </a:rPr>
              <a:t>банковских </a:t>
            </a:r>
            <a:r>
              <a:rPr lang="ru-RU" sz="1400" dirty="0">
                <a:latin typeface="+mn-lt"/>
              </a:rPr>
              <a:t>карт, эмитированных ПАО Сбербанк;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валюта выдачи – рубли;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операции выдачи наличных кратны 100 рублям</a:t>
            </a:r>
            <a:r>
              <a:rPr lang="ru-RU" sz="1400" dirty="0" smtClean="0">
                <a:latin typeface="+mn-lt"/>
              </a:rPr>
              <a:t>;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+mn-lt"/>
              </a:rPr>
              <a:t>минимальная сумма выдачи 100 рублей</a:t>
            </a:r>
            <a:endParaRPr lang="ru-RU" sz="1400" dirty="0">
              <a:latin typeface="+mn-lt"/>
            </a:endParaRP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проведение операции через POS-терминал контактным способом с обязательным вводом </a:t>
            </a:r>
            <a:r>
              <a:rPr lang="ru-RU" sz="1400" dirty="0" smtClean="0"/>
              <a:t>PIN-кода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оплата услуг ЖКХ при </a:t>
            </a:r>
            <a:r>
              <a:rPr lang="ru-RU" sz="1400" smtClean="0"/>
              <a:t>предъявлении квитанции </a:t>
            </a:r>
            <a:endParaRPr lang="en-US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3" y="1225858"/>
            <a:ext cx="1493305" cy="36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Описание </a:t>
            </a:r>
            <a:r>
              <a:rPr lang="ru-RU" sz="2400" dirty="0" smtClean="0"/>
              <a:t>услуги «Прием платежей»</a:t>
            </a:r>
            <a:endParaRPr lang="ru-RU" sz="2400" dirty="0"/>
          </a:p>
        </p:txBody>
      </p:sp>
      <p:pic>
        <p:nvPicPr>
          <p:cNvPr id="7" name="Picture 6" descr="Picture 6">
            <a:extLst>
              <a:ext uri="{FF2B5EF4-FFF2-40B4-BE49-F238E27FC236}">
                <a16:creationId xmlns:a16="http://schemas.microsoft.com/office/drawing/2014/main" id="{03E78533-7E90-DD4D-A77A-BAAEFC7E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9" y="1564432"/>
            <a:ext cx="2733786" cy="29925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7601-06E6-485E-BA3A-7703564E030D}" type="slidenum">
              <a:rPr lang="ru-RU" smtClean="0"/>
              <a:t>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03848" y="1189022"/>
            <a:ext cx="5472608" cy="37933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Для приемы платежей на он-</a:t>
            </a:r>
            <a:r>
              <a:rPr lang="ru-RU" sz="1400" dirty="0" err="1"/>
              <a:t>лайн</a:t>
            </a:r>
            <a:r>
              <a:rPr lang="ru-RU" sz="1400" dirty="0"/>
              <a:t> кассе магазина должно быть установлено приложение Банка «Мои платежи»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Прием платежей возможен как с использованием сканера </a:t>
            </a:r>
            <a:r>
              <a:rPr lang="ru-RU" sz="1400" dirty="0" err="1"/>
              <a:t>штрихкода</a:t>
            </a:r>
            <a:r>
              <a:rPr lang="ru-RU" sz="1400" dirty="0"/>
              <a:t> (2</a:t>
            </a:r>
            <a:r>
              <a:rPr lang="en-US" sz="1400" dirty="0"/>
              <a:t>d </a:t>
            </a:r>
            <a:r>
              <a:rPr lang="ru-RU" sz="1400" dirty="0"/>
              <a:t>сканер), так и с ручным вводом реквизитов с квитанции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Для подтверждения платежа (и суммы комиссии при наличии) клиент подписывает Распоряжение (печатается на он-</a:t>
            </a:r>
            <a:r>
              <a:rPr lang="ru-RU" sz="1400" dirty="0" err="1"/>
              <a:t>лайн</a:t>
            </a:r>
            <a:r>
              <a:rPr lang="ru-RU" sz="1400" dirty="0"/>
              <a:t> кассе)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Оплата возможна с  банковских карт любых банков;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Валюта операции – рубли;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Комиссия банка равна комиссии в офисе Банка;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 подтверждение факта приема платежа клиенту выдается чек </a:t>
            </a:r>
          </a:p>
        </p:txBody>
      </p:sp>
    </p:spTree>
    <p:extLst>
      <p:ext uri="{BB962C8B-B14F-4D97-AF65-F5344CB8AC3E}">
        <p14:creationId xmlns:p14="http://schemas.microsoft.com/office/powerpoint/2010/main" val="37662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3.87559000000000030000E+000&quot;&gt;&lt;m_msothmcolidx val=&quot;0&quot;/&gt;&lt;m_rgb r=&quot;06&quot; g=&quot;06&quot; b=&quot;E1&quot;/&gt;&lt;m_nBrightness val=&quot;0&quot;/&gt;&lt;/elem&gt;&lt;elem m_fUsage=&quot;8.10000000000000050000E-001&quot;&gt;&lt;m_msothmcolidx val=&quot;0&quot;/&gt;&lt;m_rgb r=&quot;0B&quot; g=&quot;59&quot; b=&quot;2A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Главный слайд">
  <a:themeElements>
    <a:clrScheme name="Custom 7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FF6600"/>
      </a:accent3>
      <a:accent4>
        <a:srgbClr val="C6DE27"/>
      </a:accent4>
      <a:accent5>
        <a:srgbClr val="17AF38"/>
      </a:accent5>
      <a:accent6>
        <a:srgbClr val="FFAE18"/>
      </a:accent6>
      <a:hlink>
        <a:srgbClr val="0B592A"/>
      </a:hlink>
      <a:folHlink>
        <a:srgbClr val="17AF38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44473</TotalTime>
  <Words>502</Words>
  <Application>Microsoft Office PowerPoint</Application>
  <PresentationFormat>Произвольный</PresentationFormat>
  <Paragraphs>89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Schoolbook</vt:lpstr>
      <vt:lpstr>Wingdings</vt:lpstr>
      <vt:lpstr>ヒラギノ角ゴ Pro W3</vt:lpstr>
      <vt:lpstr>Главный слайд</vt:lpstr>
      <vt:lpstr>sber_present_gedonizm1</vt:lpstr>
      <vt:lpstr>think-cell Slide</vt:lpstr>
      <vt:lpstr>ПРОЕКТ АГЕНТСКАЯ СЕТЬ</vt:lpstr>
      <vt:lpstr>ПРОЕКТ АГЕНТСКАЯ СЕТЬ  снятие наличных   </vt:lpstr>
      <vt:lpstr>Плюсы для участников проекта Агентская сеть</vt:lpstr>
      <vt:lpstr>Доходы и расходы Банковского платежного агента</vt:lpstr>
      <vt:lpstr>Требования к Банковскому платежному агенту</vt:lpstr>
      <vt:lpstr>Как стать Банковским платежным агентом</vt:lpstr>
      <vt:lpstr>Описание услуги «Выдача наличных»</vt:lpstr>
      <vt:lpstr>Описание услуги «Прием платежей»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Цыганова Алла Алексеевна</dc:creator>
  <cp:lastModifiedBy>Закатова Татьяна Николаевна</cp:lastModifiedBy>
  <cp:revision>2992</cp:revision>
  <cp:lastPrinted>2017-02-13T10:48:59Z</cp:lastPrinted>
  <dcterms:created xsi:type="dcterms:W3CDTF">2014-10-09T11:20:04Z</dcterms:created>
  <dcterms:modified xsi:type="dcterms:W3CDTF">2020-10-14T13:23:55Z</dcterms:modified>
</cp:coreProperties>
</file>