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2"/>
  </p:notesMasterIdLst>
  <p:sldIdLst>
    <p:sldId id="260" r:id="rId2"/>
    <p:sldId id="264" r:id="rId3"/>
    <p:sldId id="258" r:id="rId4"/>
    <p:sldId id="259" r:id="rId5"/>
    <p:sldId id="262" r:id="rId6"/>
    <p:sldId id="265" r:id="rId7"/>
    <p:sldId id="266" r:id="rId8"/>
    <p:sldId id="263" r:id="rId9"/>
    <p:sldId id="261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59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3B759-5A1E-4910-868B-E02D05AB90EE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87AB5-82F7-46B5-9AF1-E23FFD2C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12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0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19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384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3972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138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3527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398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823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90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4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4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69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09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6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90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46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8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D54EDE4-4607-41D0-ABE7-AEB04390D700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775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21" y="12193"/>
            <a:ext cx="6572778" cy="684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195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81" descr="Большая эмблема СКВ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6" y="108638"/>
            <a:ext cx="1216571" cy="140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51002" y="1257068"/>
            <a:ext cx="87302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 всем вопросам обращаться: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7182" y="2347543"/>
            <a:ext cx="10886313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ункт отбора на военную службу по контракту</a:t>
            </a:r>
          </a:p>
          <a:p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(1 разряда), г. Краснодар, ул. Ярославская, д . 130,</a:t>
            </a:r>
          </a:p>
          <a:p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Телефон 8(861)258-35-40</a:t>
            </a:r>
          </a:p>
          <a:p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 Военный комиссариат по месту регистрации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13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9746">
            <a:off x="8720216" y="3204397"/>
            <a:ext cx="3462071" cy="3394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836" y="3368921"/>
            <a:ext cx="3462071" cy="3394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084078" y="294377"/>
            <a:ext cx="93251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          Размер минимального денежного довольствия военнослужащего составляет </a:t>
            </a:r>
            <a:r>
              <a:rPr lang="ru-RU" sz="1400" dirty="0" smtClean="0"/>
              <a:t>от 25000 </a:t>
            </a:r>
            <a:r>
              <a:rPr lang="ru-RU" sz="1400" dirty="0"/>
              <a:t>рублей (с учетом вычета Подоходного налога 13%). Размер ежегодной материальной помощи составляет сумму оклада по воинской должности и оклада по воинскому званию – выплачивается единовременно. Также предусмотрено подъемное пособие, при перемещении военнослужащего к новому месту службы, которое составляет сумму оклада по воинской должности и оклада по воинскому званию плюс 25% от суммы на каждого члена семьи.</a:t>
            </a:r>
          </a:p>
        </p:txBody>
      </p:sp>
      <p:pic>
        <p:nvPicPr>
          <p:cNvPr id="8" name="Picture 2481" descr="Большая эмблема СКВ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6" y="108638"/>
            <a:ext cx="1216571" cy="140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80" y="1784412"/>
            <a:ext cx="3470814" cy="48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0" y="3321169"/>
            <a:ext cx="4612256" cy="3459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53" y="3243530"/>
            <a:ext cx="4819292" cy="3614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56278" y="1225796"/>
            <a:ext cx="4506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400" dirty="0"/>
              <a:t>Военнослужащие размещаются в </a:t>
            </a:r>
            <a:r>
              <a:rPr lang="ru-RU" sz="1400" dirty="0" smtClean="0"/>
              <a:t>общежитиях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казарменного </a:t>
            </a:r>
            <a:r>
              <a:rPr lang="ru-RU" sz="1400" dirty="0" smtClean="0"/>
              <a:t>типа по 4-6 человек.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53797" y="2658756"/>
            <a:ext cx="5484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400" dirty="0"/>
              <a:t>Также в общежитии имеются душевые комнаты в которых </a:t>
            </a:r>
          </a:p>
          <a:p>
            <a:pPr algn="just"/>
            <a:r>
              <a:rPr lang="ru-RU" sz="1400" dirty="0"/>
              <a:t>установлены стиральные </a:t>
            </a:r>
            <a:r>
              <a:rPr lang="ru-RU" sz="1400" dirty="0" smtClean="0"/>
              <a:t>машины, </a:t>
            </a:r>
            <a:r>
              <a:rPr lang="ru-RU" sz="1400" dirty="0"/>
              <a:t>туалетные комнаты.</a:t>
            </a:r>
          </a:p>
        </p:txBody>
      </p:sp>
      <p:pic>
        <p:nvPicPr>
          <p:cNvPr id="8" name="Рисунок 7" descr="C:\Users\Виталий\Desktop\НА АГИТАЦИЮ\агитация\DSC_067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142" y="606709"/>
            <a:ext cx="3503223" cy="2499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481" descr="Большая эмблема СКВ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6" y="108638"/>
            <a:ext cx="1216571" cy="140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8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0" y="3087020"/>
            <a:ext cx="5401056" cy="3599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37" y="3087020"/>
            <a:ext cx="5401056" cy="3599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720476" y="1401790"/>
            <a:ext cx="967315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/>
              <a:t>Семейным военнослужащим предоставляется служебное жилье, с хорошо развитой инфраструктурой, комфортабельными квартирами. Для детей военнослужащих предоставляются места в детских садах и школах вне очереди. Если военнослужащий не желает получать служебное жилье он может оформить ежемесячную компенсацию за наем (поднаем) жилых помещений в размере 3600 рублей при составе семьи менее четырех человек и 5400 рублей при составе семьи белее четырех человек.</a:t>
            </a:r>
          </a:p>
        </p:txBody>
      </p:sp>
      <p:pic>
        <p:nvPicPr>
          <p:cNvPr id="9" name="Picture 2481" descr="Большая эмблема СКВ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6" y="108638"/>
            <a:ext cx="1216571" cy="140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87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585" y="0"/>
            <a:ext cx="4540416" cy="15527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132" y="3515084"/>
            <a:ext cx="3004868" cy="3342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66" y="2805742"/>
            <a:ext cx="5403011" cy="4052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871598" y="321648"/>
            <a:ext cx="547395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       При заключении второго контракта, военнослужащий вступает в накопительную ипотечную систему жилищного обеспечения военнослужащих. На </a:t>
            </a:r>
            <a:r>
              <a:rPr lang="ru-RU" sz="1400" dirty="0" smtClean="0"/>
              <a:t>2019 </a:t>
            </a:r>
            <a:r>
              <a:rPr lang="ru-RU" sz="1400" dirty="0"/>
              <a:t>год размер ежегодного накопительного взноса составляет </a:t>
            </a:r>
            <a:r>
              <a:rPr lang="ru-RU" sz="1400" dirty="0" smtClean="0"/>
              <a:t>280 009 рублей </a:t>
            </a:r>
            <a:r>
              <a:rPr lang="ru-RU" sz="1400" dirty="0"/>
              <a:t>и с каждым годом данная сумма индексируется. По истечении трех лет с момента вступления в ипотечную систему, военнослужащий имеет право на использование накопленных денежных средств для приобретения собственного жилья в любом регионе Российской Федерации, при этом ипотечный кредит выплачивает за него государство.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9377" y="4553899"/>
            <a:ext cx="3364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 smtClean="0"/>
              <a:t> </a:t>
            </a:r>
            <a:r>
              <a:rPr lang="ru-RU" sz="1200" dirty="0"/>
              <a:t>При достижении  </a:t>
            </a:r>
            <a:r>
              <a:rPr lang="ru-RU" sz="1200" dirty="0" smtClean="0"/>
              <a:t>у военнослужащего  </a:t>
            </a:r>
            <a:r>
              <a:rPr lang="ru-RU" sz="1200" dirty="0"/>
              <a:t>20 лет  выслуги , в том числе в льготном исчислении, снимается обременение  со стороны  государства с жилья, которое приобрел военнослужащий . </a:t>
            </a:r>
          </a:p>
        </p:txBody>
      </p:sp>
      <p:pic>
        <p:nvPicPr>
          <p:cNvPr id="11" name="Picture 2481" descr="Большая эмблема СКВ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6" y="108638"/>
            <a:ext cx="1216571" cy="140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19842"/>
              </p:ext>
            </p:extLst>
          </p:nvPr>
        </p:nvGraphicFramePr>
        <p:xfrm>
          <a:off x="8267284" y="1558889"/>
          <a:ext cx="3797710" cy="193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855"/>
                <a:gridCol w="1898855"/>
              </a:tblGrid>
              <a:tr h="39192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Год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Сумма взноса, руб.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</a:tr>
              <a:tr h="38683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280</a:t>
                      </a:r>
                      <a:r>
                        <a:rPr lang="ru-RU" sz="1100" baseline="0" dirty="0" smtClean="0"/>
                        <a:t> 009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</a:tr>
              <a:tr h="38683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2018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268 465,6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</a:tr>
              <a:tr h="38683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2017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260 141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</a:tr>
              <a:tr h="38683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2016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245 880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75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4101" y="171010"/>
            <a:ext cx="9541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9030" y="2401351"/>
            <a:ext cx="49249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      </a:t>
            </a:r>
            <a:r>
              <a:rPr lang="ru-RU" sz="2000" dirty="0" smtClean="0"/>
              <a:t>Военнослужащие по контракту обеспечиваются трехразовым питанием в соответствии с нормами довольствия.</a:t>
            </a:r>
            <a:endParaRPr lang="ru-RU" sz="2000" dirty="0"/>
          </a:p>
        </p:txBody>
      </p:sp>
      <p:pic>
        <p:nvPicPr>
          <p:cNvPr id="8" name="Picture 2481" descr="Большая эмблема СКВ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6" y="108638"/>
            <a:ext cx="1216571" cy="140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User-11\Desktop\Реклама\продовольстви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47" y="913657"/>
            <a:ext cx="6444361" cy="4430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54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4101" y="171010"/>
            <a:ext cx="9541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3933" y="2390242"/>
            <a:ext cx="41740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Каждый военнослужащий обеспечивается всеми видами вещевого довольствия в соответствии  с установленными нормами.</a:t>
            </a:r>
            <a:endParaRPr lang="ru-RU" sz="2000" dirty="0"/>
          </a:p>
        </p:txBody>
      </p:sp>
      <p:pic>
        <p:nvPicPr>
          <p:cNvPr id="8" name="Picture 2481" descr="Большая эмблема СКВ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6" y="108638"/>
            <a:ext cx="1216571" cy="140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User-11\Desktop\Реклама\обмундирован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907" y="999785"/>
            <a:ext cx="7620001" cy="571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9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69" y="2803585"/>
            <a:ext cx="5876154" cy="3914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847" y="2803585"/>
            <a:ext cx="5495870" cy="3897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514101" y="171010"/>
            <a:ext cx="9541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Бесплатное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обследование, лечение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и реабилитационное обеспечение в военно-медицинских учреждениях, в том числе ежегодное диспансерное наблюдение.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73858" y="987703"/>
            <a:ext cx="98168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      Бесплатное </a:t>
            </a:r>
            <a:r>
              <a:rPr lang="ru-RU" sz="1400" dirty="0"/>
              <a:t>обеспечение лекарствами, изделиями медицинского назначения по рецептам врачей в медицинских, военно-медицинских подразделениях (учреждениях</a:t>
            </a:r>
            <a:r>
              <a:rPr lang="ru-RU" sz="1400" dirty="0" smtClean="0"/>
              <a:t>). При </a:t>
            </a:r>
            <a:r>
              <a:rPr lang="ru-RU" sz="1400" dirty="0"/>
              <a:t>отсутствии по месту военной службы или  </a:t>
            </a:r>
            <a:r>
              <a:rPr lang="ru-RU" sz="1400" dirty="0" smtClean="0"/>
              <a:t>месту жительства военнослужащих </a:t>
            </a:r>
            <a:r>
              <a:rPr lang="ru-RU" sz="1400" dirty="0"/>
              <a:t>военно-медицинских учреждений или </a:t>
            </a:r>
            <a:r>
              <a:rPr lang="ru-RU" sz="1400" dirty="0" smtClean="0"/>
              <a:t>соответствующих </a:t>
            </a:r>
            <a:r>
              <a:rPr lang="ru-RU" sz="1400" dirty="0"/>
              <a:t>отделений в них либо специального медицинского </a:t>
            </a:r>
            <a:r>
              <a:rPr lang="ru-RU" sz="1400" dirty="0" smtClean="0"/>
              <a:t>оборудования</a:t>
            </a:r>
            <a:r>
              <a:rPr lang="ru-RU" sz="1400" dirty="0"/>
              <a:t>, а также в неотложных случаях медицинская помощь оказывается в учреждениях государственной или муниципальной систем здравоохранения. Расходы указанным учреждениям здравоохранения по оказанию медицинской помощи военнослужащим, возмещаются в порядке, установленном Правительством Российской Федерации.</a:t>
            </a:r>
          </a:p>
        </p:txBody>
      </p:sp>
      <p:pic>
        <p:nvPicPr>
          <p:cNvPr id="8" name="Picture 2481" descr="Большая эмблема СКВ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6" y="108638"/>
            <a:ext cx="1216571" cy="140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34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0" y="3446615"/>
            <a:ext cx="6003345" cy="3376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89" y="3455240"/>
            <a:ext cx="5403011" cy="3376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08665" y="1302589"/>
            <a:ext cx="9049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Военнослужащим предоставляется ежегодный отпуск от 30 до 45 суток, в зависимости от выслуги лет.</a:t>
            </a:r>
          </a:p>
          <a:p>
            <a:pPr algn="just"/>
            <a:endParaRPr lang="ru-RU" dirty="0" smtClean="0"/>
          </a:p>
        </p:txBody>
      </p:sp>
      <p:pic>
        <p:nvPicPr>
          <p:cNvPr id="6" name="Picture 2481" descr="Большая эмблема СКВ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6" y="108638"/>
            <a:ext cx="1216571" cy="140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52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1573</TotalTime>
  <Words>372</Words>
  <Application>Microsoft Office PowerPoint</Application>
  <PresentationFormat>Широкоэкранный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Myagkov</dc:creator>
  <cp:lastModifiedBy>888</cp:lastModifiedBy>
  <cp:revision>89</cp:revision>
  <dcterms:created xsi:type="dcterms:W3CDTF">2018-02-14T12:22:59Z</dcterms:created>
  <dcterms:modified xsi:type="dcterms:W3CDTF">2019-11-18T08:36:50Z</dcterms:modified>
</cp:coreProperties>
</file>