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6" r:id="rId1"/>
    <p:sldMasterId id="2147483674" r:id="rId2"/>
    <p:sldMasterId id="2147483686" r:id="rId3"/>
    <p:sldMasterId id="2147483718" r:id="rId4"/>
  </p:sldMasterIdLst>
  <p:notesMasterIdLst>
    <p:notesMasterId r:id="rId11"/>
  </p:notesMasterIdLst>
  <p:handoutMasterIdLst>
    <p:handoutMasterId r:id="rId12"/>
  </p:handoutMasterIdLst>
  <p:sldIdLst>
    <p:sldId id="357" r:id="rId5"/>
    <p:sldId id="362" r:id="rId6"/>
    <p:sldId id="361" r:id="rId7"/>
    <p:sldId id="356" r:id="rId8"/>
    <p:sldId id="353" r:id="rId9"/>
    <p:sldId id="360" r:id="rId10"/>
  </p:sldIdLst>
  <p:sldSz cx="12192000" cy="6858000"/>
  <p:notesSz cx="6797675" cy="9929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BRF Lavender sheme" id="{E7060741-3212-8F4C-A5CF-92214B2F1DF4}">
          <p14:sldIdLst>
            <p14:sldId id="357"/>
            <p14:sldId id="362"/>
            <p14:sldId id="361"/>
            <p14:sldId id="356"/>
            <p14:sldId id="353"/>
            <p14:sldId id="36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2" userDrawn="1">
          <p15:clr>
            <a:srgbClr val="A4A3A4"/>
          </p15:clr>
        </p15:guide>
        <p15:guide id="3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Руднева Елена Геннадьевна" initials="РЕГ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20D2"/>
    <a:srgbClr val="0E137E"/>
    <a:srgbClr val="57D17D"/>
    <a:srgbClr val="339933"/>
    <a:srgbClr val="000000"/>
    <a:srgbClr val="D8EAF8"/>
    <a:srgbClr val="FCABA2"/>
    <a:srgbClr val="0A5218"/>
    <a:srgbClr val="0B591A"/>
    <a:srgbClr val="073B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46" autoAdjust="0"/>
    <p:restoredTop sz="94514" autoAdjust="0"/>
  </p:normalViewPr>
  <p:slideViewPr>
    <p:cSldViewPr snapToGrid="0">
      <p:cViewPr varScale="1">
        <p:scale>
          <a:sx n="110" d="100"/>
          <a:sy n="110" d="100"/>
        </p:scale>
        <p:origin x="828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-3870" y="-120"/>
      </p:cViewPr>
      <p:guideLst>
        <p:guide orient="horz" pos="3128"/>
        <p:guide pos="2142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2945659" cy="496491"/>
          </a:xfrm>
          <a:prstGeom prst="rect">
            <a:avLst/>
          </a:prstGeom>
        </p:spPr>
        <p:txBody>
          <a:bodyPr vert="horz" lIns="91329" tIns="45664" rIns="91329" bIns="4566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6" y="3"/>
            <a:ext cx="2945659" cy="496491"/>
          </a:xfrm>
          <a:prstGeom prst="rect">
            <a:avLst/>
          </a:prstGeom>
        </p:spPr>
        <p:txBody>
          <a:bodyPr vert="horz" lIns="91329" tIns="45664" rIns="91329" bIns="45664" rtlCol="0"/>
          <a:lstStyle>
            <a:lvl1pPr algn="r">
              <a:defRPr sz="1200"/>
            </a:lvl1pPr>
          </a:lstStyle>
          <a:p>
            <a:fld id="{D14A19D3-CB35-A74F-AA2F-C049176E8B9E}" type="datetimeFigureOut">
              <a:rPr lang="en-US" smtClean="0"/>
              <a:pPr/>
              <a:t>5/3/2017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9431602"/>
            <a:ext cx="2945659" cy="496491"/>
          </a:xfrm>
          <a:prstGeom prst="rect">
            <a:avLst/>
          </a:prstGeom>
        </p:spPr>
        <p:txBody>
          <a:bodyPr vert="horz" lIns="91329" tIns="45664" rIns="91329" bIns="4566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6" y="9431602"/>
            <a:ext cx="2945659" cy="496491"/>
          </a:xfrm>
          <a:prstGeom prst="rect">
            <a:avLst/>
          </a:prstGeom>
        </p:spPr>
        <p:txBody>
          <a:bodyPr vert="horz" lIns="91329" tIns="45664" rIns="91329" bIns="45664" rtlCol="0" anchor="b"/>
          <a:lstStyle>
            <a:lvl1pPr algn="r">
              <a:defRPr sz="1200"/>
            </a:lvl1pPr>
          </a:lstStyle>
          <a:p>
            <a:fld id="{3890205B-CB0C-FF48-9B6F-6670528FC78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96983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2945659" cy="496491"/>
          </a:xfrm>
          <a:prstGeom prst="rect">
            <a:avLst/>
          </a:prstGeom>
        </p:spPr>
        <p:txBody>
          <a:bodyPr vert="horz" lIns="91329" tIns="45664" rIns="91329" bIns="4566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6" y="3"/>
            <a:ext cx="2945659" cy="496491"/>
          </a:xfrm>
          <a:prstGeom prst="rect">
            <a:avLst/>
          </a:prstGeom>
        </p:spPr>
        <p:txBody>
          <a:bodyPr vert="horz" lIns="91329" tIns="45664" rIns="91329" bIns="45664" rtlCol="0"/>
          <a:lstStyle>
            <a:lvl1pPr algn="r">
              <a:defRPr sz="1200"/>
            </a:lvl1pPr>
          </a:lstStyle>
          <a:p>
            <a:fld id="{6A224111-4BE0-9D41-9215-120083CADD19}" type="datetimeFigureOut">
              <a:rPr lang="en-US" smtClean="0"/>
              <a:pPr/>
              <a:t>5/3/2017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13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29" tIns="45664" rIns="91329" bIns="4566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vert="horz" lIns="91329" tIns="45664" rIns="91329" bIns="4566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9431602"/>
            <a:ext cx="2945659" cy="496491"/>
          </a:xfrm>
          <a:prstGeom prst="rect">
            <a:avLst/>
          </a:prstGeom>
        </p:spPr>
        <p:txBody>
          <a:bodyPr vert="horz" lIns="91329" tIns="45664" rIns="91329" bIns="4566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6" y="9431602"/>
            <a:ext cx="2945659" cy="496491"/>
          </a:xfrm>
          <a:prstGeom prst="rect">
            <a:avLst/>
          </a:prstGeom>
        </p:spPr>
        <p:txBody>
          <a:bodyPr vert="horz" lIns="91329" tIns="45664" rIns="91329" bIns="45664" rtlCol="0" anchor="b"/>
          <a:lstStyle>
            <a:lvl1pPr algn="r">
              <a:defRPr sz="1200"/>
            </a:lvl1pPr>
          </a:lstStyle>
          <a:p>
            <a:fld id="{5F317FA6-4613-5147-9AF7-9731C55C98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415428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317FA6-4613-5147-9AF7-9731C55C9896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Верхний колонтитул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1059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317FA6-4613-5147-9AF7-9731C55C9896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Верхний колонтитул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1249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17FA6-4613-5147-9AF7-9731C55C9896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137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4105188"/>
            <a:ext cx="12192000" cy="2752812"/>
          </a:xfrm>
          <a:prstGeom prst="rect">
            <a:avLst/>
          </a:prstGeom>
          <a:solidFill>
            <a:schemeClr val="accent4"/>
          </a:solidFill>
          <a:ln>
            <a:solidFill>
              <a:srgbClr val="8586C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-1"/>
            <a:ext cx="12192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829260" y="5594867"/>
            <a:ext cx="5766485" cy="659027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Внедрение </a:t>
            </a:r>
            <a:r>
              <a:rPr lang="en-US" dirty="0" smtClean="0"/>
              <a:t>ISO</a:t>
            </a:r>
            <a:r>
              <a:rPr lang="ru-RU" dirty="0" smtClean="0"/>
              <a:t> 20022 – контекст и видение Регулятора</a:t>
            </a:r>
            <a:endParaRPr lang="ru-RU" dirty="0"/>
          </a:p>
        </p:txBody>
      </p:sp>
      <p:sp>
        <p:nvSpPr>
          <p:cNvPr id="15" name="Title 14"/>
          <p:cNvSpPr>
            <a:spLocks noGrp="1"/>
          </p:cNvSpPr>
          <p:nvPr>
            <p:ph type="title" hasCustomPrompt="1"/>
          </p:nvPr>
        </p:nvSpPr>
        <p:spPr>
          <a:xfrm>
            <a:off x="5829258" y="4122350"/>
            <a:ext cx="5766487" cy="1359244"/>
          </a:xfrm>
        </p:spPr>
        <p:txBody>
          <a:bodyPr anchor="b">
            <a:normAutofit/>
          </a:bodyPr>
          <a:lstStyle>
            <a:lvl1pPr>
              <a:defRPr sz="2000" baseline="0">
                <a:solidFill>
                  <a:srgbClr val="FFFFFF"/>
                </a:solidFill>
              </a:defRPr>
            </a:lvl1pPr>
          </a:lstStyle>
          <a:p>
            <a:r>
              <a:rPr lang="ru-RU" dirty="0" smtClean="0"/>
              <a:t>Вводный курс по финансовым (платежным) сообщениям </a:t>
            </a:r>
            <a:r>
              <a:rPr lang="en-US" dirty="0" smtClean="0"/>
              <a:t>ISO</a:t>
            </a:r>
            <a:r>
              <a:rPr lang="ru-RU" dirty="0" smtClean="0"/>
              <a:t> 20022 в национальной платежной системе</a:t>
            </a:r>
            <a:endParaRPr lang="en-US" dirty="0"/>
          </a:p>
        </p:txBody>
      </p:sp>
      <p:sp>
        <p:nvSpPr>
          <p:cNvPr id="16" name="Date Placeholder 26"/>
          <p:cNvSpPr>
            <a:spLocks noGrp="1"/>
          </p:cNvSpPr>
          <p:nvPr>
            <p:ph type="dt" sz="half" idx="2"/>
          </p:nvPr>
        </p:nvSpPr>
        <p:spPr>
          <a:xfrm>
            <a:off x="5836573" y="6315164"/>
            <a:ext cx="28448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2" name="Picture 11" descr="alllogo-0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977" y="-308918"/>
            <a:ext cx="3650043" cy="2016119"/>
          </a:xfrm>
          <a:prstGeom prst="rect">
            <a:avLst/>
          </a:prstGeom>
        </p:spPr>
      </p:pic>
      <p:pic>
        <p:nvPicPr>
          <p:cNvPr id="1026" name="Picture 2" descr="Z:\Управление профессиональной подготовки\Отдел учебных проектов и программ\Общий раздел\1 Щаева\Презентация Департамента\chairs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0" y="1344916"/>
            <a:ext cx="12193200" cy="2760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5497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0FD82-CB1A-4C1B-92E9-16B236FA1B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317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0FD82-CB1A-4C1B-92E9-16B236FA1B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77900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0FD82-CB1A-4C1B-92E9-16B236FA1B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18303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0FD82-CB1A-4C1B-92E9-16B236FA1B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02432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0FD82-CB1A-4C1B-92E9-16B236FA1B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713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0FD82-CB1A-4C1B-92E9-16B236FA1B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75249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0FD82-CB1A-4C1B-92E9-16B236FA1B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33795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0FD82-CB1A-4C1B-92E9-16B236FA1B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73901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0FD82-CB1A-4C1B-92E9-16B236FA1B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3241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0FD82-CB1A-4C1B-92E9-16B236FA1B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0003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371250" y="336378"/>
            <a:ext cx="3568700" cy="521730"/>
          </a:xfrm>
        </p:spPr>
        <p:txBody>
          <a:bodyPr anchor="ctr">
            <a:normAutofit/>
          </a:bodyPr>
          <a:lstStyle>
            <a:lvl1pPr marL="0" indent="0">
              <a:buNone/>
              <a:defRPr sz="800" cap="all" baseline="0">
                <a:solidFill>
                  <a:srgbClr val="8586C6"/>
                </a:solidFill>
              </a:defRPr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229959" y="344615"/>
            <a:ext cx="480237" cy="46985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rgbClr val="77777A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36709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4105188"/>
            <a:ext cx="12192000" cy="2752812"/>
          </a:xfrm>
          <a:prstGeom prst="rect">
            <a:avLst/>
          </a:prstGeom>
          <a:solidFill>
            <a:schemeClr val="accent4"/>
          </a:solidFill>
          <a:ln>
            <a:solidFill>
              <a:srgbClr val="8586C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-1"/>
            <a:ext cx="12192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829260" y="5594867"/>
            <a:ext cx="5766485" cy="659027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Внедрение </a:t>
            </a:r>
            <a:r>
              <a:rPr lang="en-US" dirty="0" smtClean="0"/>
              <a:t>ISO</a:t>
            </a:r>
            <a:r>
              <a:rPr lang="ru-RU" dirty="0" smtClean="0"/>
              <a:t> 20022 – контекст и видение Регулятора</a:t>
            </a:r>
            <a:endParaRPr lang="ru-RU" dirty="0"/>
          </a:p>
        </p:txBody>
      </p:sp>
      <p:sp>
        <p:nvSpPr>
          <p:cNvPr id="15" name="Title 14"/>
          <p:cNvSpPr>
            <a:spLocks noGrp="1"/>
          </p:cNvSpPr>
          <p:nvPr>
            <p:ph type="title" hasCustomPrompt="1"/>
          </p:nvPr>
        </p:nvSpPr>
        <p:spPr>
          <a:xfrm>
            <a:off x="5829258" y="4122350"/>
            <a:ext cx="5766487" cy="1359244"/>
          </a:xfrm>
        </p:spPr>
        <p:txBody>
          <a:bodyPr anchor="b">
            <a:normAutofit/>
          </a:bodyPr>
          <a:lstStyle>
            <a:lvl1pPr>
              <a:defRPr sz="2000" baseline="0">
                <a:solidFill>
                  <a:srgbClr val="FFFFFF"/>
                </a:solidFill>
              </a:defRPr>
            </a:lvl1pPr>
          </a:lstStyle>
          <a:p>
            <a:r>
              <a:rPr lang="ru-RU" dirty="0" smtClean="0"/>
              <a:t>Вводный курс по финансовым (платежным) сообщениям </a:t>
            </a:r>
            <a:r>
              <a:rPr lang="en-US" dirty="0" smtClean="0"/>
              <a:t>ISO</a:t>
            </a:r>
            <a:r>
              <a:rPr lang="ru-RU" dirty="0" smtClean="0"/>
              <a:t> 20022 в национальной платежной системе</a:t>
            </a:r>
            <a:endParaRPr lang="en-US" dirty="0"/>
          </a:p>
        </p:txBody>
      </p:sp>
      <p:sp>
        <p:nvSpPr>
          <p:cNvPr id="16" name="Date Placeholder 26"/>
          <p:cNvSpPr>
            <a:spLocks noGrp="1"/>
          </p:cNvSpPr>
          <p:nvPr>
            <p:ph type="dt" sz="half" idx="2"/>
          </p:nvPr>
        </p:nvSpPr>
        <p:spPr>
          <a:xfrm>
            <a:off x="5836573" y="6315164"/>
            <a:ext cx="28448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2" name="Picture 11" descr="alllogo-0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977" y="-308918"/>
            <a:ext cx="3650043" cy="2016119"/>
          </a:xfrm>
          <a:prstGeom prst="rect">
            <a:avLst/>
          </a:prstGeom>
        </p:spPr>
      </p:pic>
      <p:pic>
        <p:nvPicPr>
          <p:cNvPr id="1026" name="Picture 2" descr="Z:\Управление профессиональной подготовки\Отдел учебных проектов и программ\Общий раздел\1 Щаева\Презентация Департамента\chairs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0" y="1344916"/>
            <a:ext cx="12193200" cy="2760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47659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371250" y="336378"/>
            <a:ext cx="3568700" cy="521730"/>
          </a:xfrm>
        </p:spPr>
        <p:txBody>
          <a:bodyPr anchor="ctr">
            <a:normAutofit/>
          </a:bodyPr>
          <a:lstStyle>
            <a:lvl1pPr marL="0" indent="0">
              <a:buNone/>
              <a:defRPr sz="800" cap="all" baseline="0">
                <a:solidFill>
                  <a:srgbClr val="8586C6"/>
                </a:solidFill>
              </a:defRPr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229959" y="344615"/>
            <a:ext cx="480237" cy="46985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rgbClr val="77777A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51462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4105188"/>
            <a:ext cx="12192000" cy="2752812"/>
          </a:xfrm>
          <a:prstGeom prst="rect">
            <a:avLst/>
          </a:prstGeom>
          <a:solidFill>
            <a:srgbClr val="8586C6"/>
          </a:solidFill>
          <a:ln>
            <a:solidFill>
              <a:srgbClr val="8586C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-1"/>
            <a:ext cx="12192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0" y="4118920"/>
            <a:ext cx="5251451" cy="741405"/>
          </a:xfrm>
        </p:spPr>
        <p:txBody>
          <a:bodyPr anchor="b"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0" y="4942705"/>
            <a:ext cx="5251451" cy="114694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E7E6E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12" name="Picture 11" descr="CBRF-Razdelitel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2973"/>
            <a:ext cx="12192000" cy="2740800"/>
          </a:xfrm>
          <a:prstGeom prst="rect">
            <a:avLst/>
          </a:prstGeom>
        </p:spPr>
      </p:pic>
      <p:pic>
        <p:nvPicPr>
          <p:cNvPr id="11" name="Picture 10" descr="alllogo-02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977" y="-308918"/>
            <a:ext cx="3650043" cy="2016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4566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532395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371250" y="336378"/>
            <a:ext cx="3568700" cy="521730"/>
          </a:xfrm>
        </p:spPr>
        <p:txBody>
          <a:bodyPr anchor="ctr">
            <a:normAutofit/>
          </a:bodyPr>
          <a:lstStyle>
            <a:lvl1pPr marL="0" indent="0">
              <a:buNone/>
              <a:defRPr sz="800" cap="all" baseline="0">
                <a:solidFill>
                  <a:srgbClr val="8586C6"/>
                </a:solidFill>
              </a:defRPr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229959" y="344615"/>
            <a:ext cx="480237" cy="46985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rgbClr val="77777A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0854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371250" y="336378"/>
            <a:ext cx="3568700" cy="521730"/>
          </a:xfrm>
        </p:spPr>
        <p:txBody>
          <a:bodyPr anchor="ctr">
            <a:normAutofit/>
          </a:bodyPr>
          <a:lstStyle>
            <a:lvl1pPr marL="0" indent="0">
              <a:buNone/>
              <a:defRPr sz="800" cap="all" baseline="0">
                <a:solidFill>
                  <a:srgbClr val="8586C6"/>
                </a:solidFill>
              </a:defRPr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229959" y="344615"/>
            <a:ext cx="480237" cy="46985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rgbClr val="77777A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62217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371250" y="336378"/>
            <a:ext cx="3568700" cy="521730"/>
          </a:xfrm>
        </p:spPr>
        <p:txBody>
          <a:bodyPr anchor="ctr">
            <a:normAutofit/>
          </a:bodyPr>
          <a:lstStyle>
            <a:lvl1pPr marL="0" indent="0">
              <a:buNone/>
              <a:defRPr sz="800" cap="all" baseline="0">
                <a:solidFill>
                  <a:srgbClr val="8586C6"/>
                </a:solidFill>
              </a:defRPr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229959" y="344615"/>
            <a:ext cx="480237" cy="46985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rgbClr val="77777A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1446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07460" y="1208216"/>
            <a:ext cx="6597136" cy="713946"/>
          </a:xfrm>
        </p:spPr>
        <p:txBody>
          <a:bodyPr anchor="t">
            <a:normAutofit/>
          </a:bodyPr>
          <a:lstStyle>
            <a:lvl1pPr>
              <a:defRPr sz="20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10270" y="1208218"/>
            <a:ext cx="4022596" cy="503726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07460" y="2114380"/>
            <a:ext cx="6597136" cy="413904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371250" y="336378"/>
            <a:ext cx="3568700" cy="521730"/>
          </a:xfrm>
        </p:spPr>
        <p:txBody>
          <a:bodyPr anchor="ctr">
            <a:normAutofit/>
          </a:bodyPr>
          <a:lstStyle>
            <a:lvl1pPr marL="0" indent="0">
              <a:buNone/>
              <a:defRPr sz="800" cap="all" baseline="0">
                <a:solidFill>
                  <a:srgbClr val="8586C6"/>
                </a:solidFill>
              </a:defRPr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229959" y="344615"/>
            <a:ext cx="480237" cy="46985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rgbClr val="77777A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2178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2" hasCustomPrompt="1"/>
          </p:nvPr>
        </p:nvSpPr>
        <p:spPr/>
        <p:txBody>
          <a:bodyPr/>
          <a:lstStyle>
            <a:lvl2pPr>
              <a:defRPr/>
            </a:lvl2pPr>
            <a:lvl3pPr>
              <a:defRPr/>
            </a:lvl3pPr>
          </a:lstStyle>
          <a:p>
            <a:pPr lvl="0"/>
            <a:r>
              <a:rPr lang="en-CA" dirty="0"/>
              <a:t>First Level Text</a:t>
            </a:r>
          </a:p>
          <a:p>
            <a:pPr lvl="1"/>
            <a:r>
              <a:rPr lang="en-CA" dirty="0"/>
              <a:t>Second Level Text</a:t>
            </a:r>
          </a:p>
          <a:p>
            <a:pPr lvl="2"/>
            <a:r>
              <a:rPr lang="en-CA" dirty="0"/>
              <a:t>Third Level Text</a:t>
            </a:r>
          </a:p>
          <a:p>
            <a:pPr lvl="3"/>
            <a:r>
              <a:rPr lang="en-CA" dirty="0"/>
              <a:t>Fourth Level Text</a:t>
            </a:r>
          </a:p>
          <a:p>
            <a:pPr lvl="4"/>
            <a:r>
              <a:rPr lang="en-CA" dirty="0"/>
              <a:t>Fifth Level Text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09601" y="992712"/>
            <a:ext cx="11581342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24769" y="0"/>
            <a:ext cx="10940348" cy="891112"/>
          </a:xfrm>
        </p:spPr>
        <p:txBody>
          <a:bodyPr/>
          <a:lstStyle/>
          <a:p>
            <a:r>
              <a:rPr lang="en-US" dirty="0"/>
              <a:t>Master Title Slide Headline</a:t>
            </a:r>
            <a:endParaRPr lang="en-CA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0859598" y="6562940"/>
            <a:ext cx="715200" cy="2448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fld id="{597A8DCA-8F96-49CD-B4D5-7AC92F955860}" type="slidenum">
              <a:rPr lang="en-CA" sz="900" smtClean="0">
                <a:solidFill>
                  <a:srgbClr val="7F7F7F"/>
                </a:solidFill>
                <a:cs typeface="Arial" pitchFamily="34" charset="0"/>
              </a:rPr>
              <a:pPr algn="r"/>
              <a:t>‹#›</a:t>
            </a:fld>
            <a:endParaRPr lang="en-CA" sz="900" dirty="0">
              <a:solidFill>
                <a:srgbClr val="7F7F7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4160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4105188"/>
            <a:ext cx="12192000" cy="2752812"/>
          </a:xfrm>
          <a:prstGeom prst="rect">
            <a:avLst/>
          </a:prstGeom>
          <a:solidFill>
            <a:schemeClr val="accent4"/>
          </a:solidFill>
          <a:ln>
            <a:solidFill>
              <a:srgbClr val="8586C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-1"/>
            <a:ext cx="12192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829260" y="5594867"/>
            <a:ext cx="5766485" cy="659027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Внедрение </a:t>
            </a:r>
            <a:r>
              <a:rPr lang="en-US" dirty="0" smtClean="0"/>
              <a:t>ISO</a:t>
            </a:r>
            <a:r>
              <a:rPr lang="ru-RU" dirty="0" smtClean="0"/>
              <a:t> 20022 – контекст и видение Регулятора</a:t>
            </a:r>
            <a:endParaRPr lang="ru-RU" dirty="0"/>
          </a:p>
        </p:txBody>
      </p:sp>
      <p:sp>
        <p:nvSpPr>
          <p:cNvPr id="15" name="Title 14"/>
          <p:cNvSpPr>
            <a:spLocks noGrp="1"/>
          </p:cNvSpPr>
          <p:nvPr>
            <p:ph type="title" hasCustomPrompt="1"/>
          </p:nvPr>
        </p:nvSpPr>
        <p:spPr>
          <a:xfrm>
            <a:off x="5829258" y="4122350"/>
            <a:ext cx="5766487" cy="1359244"/>
          </a:xfrm>
        </p:spPr>
        <p:txBody>
          <a:bodyPr anchor="b">
            <a:normAutofit/>
          </a:bodyPr>
          <a:lstStyle>
            <a:lvl1pPr>
              <a:defRPr sz="2000" baseline="0">
                <a:solidFill>
                  <a:srgbClr val="FFFFFF"/>
                </a:solidFill>
              </a:defRPr>
            </a:lvl1pPr>
          </a:lstStyle>
          <a:p>
            <a:r>
              <a:rPr lang="ru-RU" dirty="0" smtClean="0"/>
              <a:t>Вводный курс по финансовым (платежным) сообщениям </a:t>
            </a:r>
            <a:r>
              <a:rPr lang="en-US" dirty="0" smtClean="0"/>
              <a:t>ISO</a:t>
            </a:r>
            <a:r>
              <a:rPr lang="ru-RU" dirty="0" smtClean="0"/>
              <a:t> 20022 в национальной платежной системе</a:t>
            </a:r>
            <a:endParaRPr lang="en-US" dirty="0"/>
          </a:p>
        </p:txBody>
      </p:sp>
      <p:sp>
        <p:nvSpPr>
          <p:cNvPr id="16" name="Date Placeholder 26"/>
          <p:cNvSpPr>
            <a:spLocks noGrp="1"/>
          </p:cNvSpPr>
          <p:nvPr>
            <p:ph type="dt" sz="half" idx="2"/>
          </p:nvPr>
        </p:nvSpPr>
        <p:spPr>
          <a:xfrm>
            <a:off x="5836573" y="6315164"/>
            <a:ext cx="28448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2" name="Picture 11" descr="alllogo-0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977" y="-308918"/>
            <a:ext cx="3650043" cy="2016119"/>
          </a:xfrm>
          <a:prstGeom prst="rect">
            <a:avLst/>
          </a:prstGeom>
        </p:spPr>
      </p:pic>
      <p:pic>
        <p:nvPicPr>
          <p:cNvPr id="1026" name="Picture 2" descr="Z:\Управление профессиональной подготовки\Отдел учебных проектов и программ\Общий раздел\1 Щаева\Презентация Департамента\chairs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0" y="1344916"/>
            <a:ext cx="12193200" cy="2760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0042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371250" y="336378"/>
            <a:ext cx="3568700" cy="521730"/>
          </a:xfrm>
        </p:spPr>
        <p:txBody>
          <a:bodyPr anchor="ctr">
            <a:normAutofit/>
          </a:bodyPr>
          <a:lstStyle>
            <a:lvl1pPr marL="0" indent="0">
              <a:buNone/>
              <a:defRPr sz="800" cap="all" baseline="0">
                <a:solidFill>
                  <a:srgbClr val="8586C6"/>
                </a:solidFill>
              </a:defRPr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229959" y="344615"/>
            <a:ext cx="480237" cy="46985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rgbClr val="77777A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1962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4105188"/>
            <a:ext cx="12192000" cy="2752812"/>
          </a:xfrm>
          <a:prstGeom prst="rect">
            <a:avLst/>
          </a:prstGeom>
          <a:solidFill>
            <a:srgbClr val="8586C6"/>
          </a:solidFill>
          <a:ln>
            <a:solidFill>
              <a:srgbClr val="8586C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-1"/>
            <a:ext cx="12192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0" y="4118920"/>
            <a:ext cx="5251451" cy="741405"/>
          </a:xfrm>
        </p:spPr>
        <p:txBody>
          <a:bodyPr anchor="b"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0" y="4942705"/>
            <a:ext cx="5251451" cy="114694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E7E6E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12" name="Picture 11" descr="CBRF-Razdelitel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2973"/>
            <a:ext cx="12192000" cy="2740800"/>
          </a:xfrm>
          <a:prstGeom prst="rect">
            <a:avLst/>
          </a:prstGeom>
        </p:spPr>
      </p:pic>
      <p:pic>
        <p:nvPicPr>
          <p:cNvPr id="11" name="Picture 10" descr="alllogo-02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977" y="-308918"/>
            <a:ext cx="3650043" cy="2016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035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4105188"/>
            <a:ext cx="12192000" cy="2752812"/>
          </a:xfrm>
          <a:prstGeom prst="rect">
            <a:avLst/>
          </a:prstGeom>
          <a:solidFill>
            <a:srgbClr val="8586C6"/>
          </a:solidFill>
          <a:ln>
            <a:solidFill>
              <a:srgbClr val="8586C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-1"/>
            <a:ext cx="12192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0" y="4118920"/>
            <a:ext cx="5251451" cy="741405"/>
          </a:xfrm>
        </p:spPr>
        <p:txBody>
          <a:bodyPr anchor="b"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0" y="4942705"/>
            <a:ext cx="5251451" cy="114694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E7E6E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12" name="Picture 11" descr="CBRF-Razdelitel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2973"/>
            <a:ext cx="12192000" cy="2740800"/>
          </a:xfrm>
          <a:prstGeom prst="rect">
            <a:avLst/>
          </a:prstGeom>
        </p:spPr>
      </p:pic>
      <p:pic>
        <p:nvPicPr>
          <p:cNvPr id="11" name="Picture 10" descr="alllogo-02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977" y="-308918"/>
            <a:ext cx="3650043" cy="2016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3508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532395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371250" y="336378"/>
            <a:ext cx="3568700" cy="521730"/>
          </a:xfrm>
        </p:spPr>
        <p:txBody>
          <a:bodyPr anchor="ctr">
            <a:normAutofit/>
          </a:bodyPr>
          <a:lstStyle>
            <a:lvl1pPr marL="0" indent="0">
              <a:buNone/>
              <a:defRPr sz="800" cap="all" baseline="0">
                <a:solidFill>
                  <a:srgbClr val="8586C6"/>
                </a:solidFill>
              </a:defRPr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229959" y="344615"/>
            <a:ext cx="480237" cy="46985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rgbClr val="77777A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5805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371250" y="336378"/>
            <a:ext cx="3568700" cy="521730"/>
          </a:xfrm>
        </p:spPr>
        <p:txBody>
          <a:bodyPr anchor="ctr">
            <a:normAutofit/>
          </a:bodyPr>
          <a:lstStyle>
            <a:lvl1pPr marL="0" indent="0">
              <a:buNone/>
              <a:defRPr sz="800" cap="all" baseline="0">
                <a:solidFill>
                  <a:srgbClr val="8586C6"/>
                </a:solidFill>
              </a:defRPr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229959" y="344615"/>
            <a:ext cx="480237" cy="46985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rgbClr val="77777A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91962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371250" y="336378"/>
            <a:ext cx="3568700" cy="521730"/>
          </a:xfrm>
        </p:spPr>
        <p:txBody>
          <a:bodyPr anchor="ctr">
            <a:normAutofit/>
          </a:bodyPr>
          <a:lstStyle>
            <a:lvl1pPr marL="0" indent="0">
              <a:buNone/>
              <a:defRPr sz="800" cap="all" baseline="0">
                <a:solidFill>
                  <a:srgbClr val="8586C6"/>
                </a:solidFill>
              </a:defRPr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229959" y="344615"/>
            <a:ext cx="480237" cy="46985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rgbClr val="77777A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5059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07460" y="1208216"/>
            <a:ext cx="6597136" cy="713946"/>
          </a:xfrm>
        </p:spPr>
        <p:txBody>
          <a:bodyPr anchor="t">
            <a:normAutofit/>
          </a:bodyPr>
          <a:lstStyle>
            <a:lvl1pPr>
              <a:defRPr sz="20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10270" y="1208218"/>
            <a:ext cx="4022596" cy="503726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07460" y="2114380"/>
            <a:ext cx="6597136" cy="413904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371250" y="336378"/>
            <a:ext cx="3568700" cy="521730"/>
          </a:xfrm>
        </p:spPr>
        <p:txBody>
          <a:bodyPr anchor="ctr">
            <a:normAutofit/>
          </a:bodyPr>
          <a:lstStyle>
            <a:lvl1pPr marL="0" indent="0">
              <a:buNone/>
              <a:defRPr sz="800" cap="all" baseline="0">
                <a:solidFill>
                  <a:srgbClr val="8586C6"/>
                </a:solidFill>
              </a:defRPr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229959" y="344615"/>
            <a:ext cx="480237" cy="46985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rgbClr val="77777A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6296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532395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371250" y="336378"/>
            <a:ext cx="3568700" cy="521730"/>
          </a:xfrm>
        </p:spPr>
        <p:txBody>
          <a:bodyPr anchor="ctr">
            <a:normAutofit/>
          </a:bodyPr>
          <a:lstStyle>
            <a:lvl1pPr marL="0" indent="0">
              <a:buNone/>
              <a:defRPr sz="800" cap="all" baseline="0">
                <a:solidFill>
                  <a:srgbClr val="8586C6"/>
                </a:solidFill>
              </a:defRPr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229959" y="344615"/>
            <a:ext cx="480237" cy="46985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rgbClr val="77777A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39883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371250" y="336378"/>
            <a:ext cx="3568700" cy="521730"/>
          </a:xfrm>
        </p:spPr>
        <p:txBody>
          <a:bodyPr anchor="ctr">
            <a:normAutofit/>
          </a:bodyPr>
          <a:lstStyle>
            <a:lvl1pPr marL="0" indent="0">
              <a:buNone/>
              <a:defRPr sz="800" cap="all" baseline="0">
                <a:solidFill>
                  <a:srgbClr val="8586C6"/>
                </a:solidFill>
              </a:defRPr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229959" y="344615"/>
            <a:ext cx="480237" cy="46985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rgbClr val="77777A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8197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371250" y="336378"/>
            <a:ext cx="3568700" cy="521730"/>
          </a:xfrm>
        </p:spPr>
        <p:txBody>
          <a:bodyPr anchor="ctr">
            <a:normAutofit/>
          </a:bodyPr>
          <a:lstStyle>
            <a:lvl1pPr marL="0" indent="0">
              <a:buNone/>
              <a:defRPr sz="800" cap="all" baseline="0">
                <a:solidFill>
                  <a:srgbClr val="8586C6"/>
                </a:solidFill>
              </a:defRPr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229959" y="344615"/>
            <a:ext cx="480237" cy="46985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rgbClr val="77777A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1536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07460" y="1208216"/>
            <a:ext cx="6597136" cy="713946"/>
          </a:xfrm>
        </p:spPr>
        <p:txBody>
          <a:bodyPr anchor="t">
            <a:normAutofit/>
          </a:bodyPr>
          <a:lstStyle>
            <a:lvl1pPr>
              <a:defRPr sz="20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10270" y="1208218"/>
            <a:ext cx="4022596" cy="503726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07460" y="2114380"/>
            <a:ext cx="6597136" cy="413904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371250" y="336378"/>
            <a:ext cx="3568700" cy="521730"/>
          </a:xfrm>
        </p:spPr>
        <p:txBody>
          <a:bodyPr anchor="ctr">
            <a:normAutofit/>
          </a:bodyPr>
          <a:lstStyle>
            <a:lvl1pPr marL="0" indent="0">
              <a:buNone/>
              <a:defRPr sz="800" cap="all" baseline="0">
                <a:solidFill>
                  <a:srgbClr val="8586C6"/>
                </a:solidFill>
              </a:defRPr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229959" y="344615"/>
            <a:ext cx="480237" cy="46985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rgbClr val="77777A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613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2" hasCustomPrompt="1"/>
          </p:nvPr>
        </p:nvSpPr>
        <p:spPr/>
        <p:txBody>
          <a:bodyPr/>
          <a:lstStyle>
            <a:lvl2pPr>
              <a:defRPr/>
            </a:lvl2pPr>
            <a:lvl3pPr>
              <a:defRPr/>
            </a:lvl3pPr>
          </a:lstStyle>
          <a:p>
            <a:pPr lvl="0"/>
            <a:r>
              <a:rPr lang="en-CA" dirty="0"/>
              <a:t>First Level Text</a:t>
            </a:r>
          </a:p>
          <a:p>
            <a:pPr lvl="1"/>
            <a:r>
              <a:rPr lang="en-CA" dirty="0"/>
              <a:t>Second Level Text</a:t>
            </a:r>
          </a:p>
          <a:p>
            <a:pPr lvl="2"/>
            <a:r>
              <a:rPr lang="en-CA" dirty="0"/>
              <a:t>Third Level Text</a:t>
            </a:r>
          </a:p>
          <a:p>
            <a:pPr lvl="3"/>
            <a:r>
              <a:rPr lang="en-CA" dirty="0"/>
              <a:t>Fourth Level Text</a:t>
            </a:r>
          </a:p>
          <a:p>
            <a:pPr lvl="4"/>
            <a:r>
              <a:rPr lang="en-CA" dirty="0"/>
              <a:t>Fifth Level Text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09601" y="992712"/>
            <a:ext cx="11581342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24769" y="0"/>
            <a:ext cx="10940348" cy="891112"/>
          </a:xfrm>
        </p:spPr>
        <p:txBody>
          <a:bodyPr/>
          <a:lstStyle/>
          <a:p>
            <a:r>
              <a:rPr lang="en-US" dirty="0"/>
              <a:t>Master Title Slide Headline</a:t>
            </a:r>
            <a:endParaRPr lang="en-CA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0859598" y="6562940"/>
            <a:ext cx="715200" cy="2448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fld id="{597A8DCA-8F96-49CD-B4D5-7AC92F955860}" type="slidenum">
              <a:rPr lang="en-CA" sz="900" smtClean="0">
                <a:solidFill>
                  <a:srgbClr val="7F7F7F"/>
                </a:solidFill>
                <a:cs typeface="Arial" pitchFamily="34" charset="0"/>
              </a:rPr>
              <a:pPr algn="r"/>
              <a:t>‹#›</a:t>
            </a:fld>
            <a:endParaRPr lang="en-CA" sz="900" dirty="0">
              <a:solidFill>
                <a:srgbClr val="7F7F7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94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0FD82-CB1A-4C1B-92E9-16B236FA1B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0588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23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851414"/>
            <a:ext cx="10866395" cy="88556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736981"/>
            <a:ext cx="10866395" cy="471599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329515" y="838028"/>
            <a:ext cx="480540" cy="0"/>
          </a:xfrm>
          <a:prstGeom prst="line">
            <a:avLst/>
          </a:prstGeom>
          <a:ln w="3175" cmpd="sng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 flipH="1">
            <a:off x="810055" y="847553"/>
            <a:ext cx="2450756" cy="0"/>
          </a:xfrm>
          <a:prstGeom prst="line">
            <a:avLst/>
          </a:prstGeom>
          <a:ln w="28575" cmpd="sng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 flipH="1">
            <a:off x="3244851" y="838028"/>
            <a:ext cx="8459744" cy="0"/>
          </a:xfrm>
          <a:prstGeom prst="line">
            <a:avLst/>
          </a:prstGeom>
          <a:ln w="3175" cmpd="sng">
            <a:solidFill>
              <a:srgbClr val="8586C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V="1">
            <a:off x="812800" y="307975"/>
            <a:ext cx="0" cy="539750"/>
          </a:xfrm>
          <a:prstGeom prst="line">
            <a:avLst/>
          </a:prstGeom>
          <a:ln w="3175" cmpd="sng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3257551" y="307975"/>
            <a:ext cx="0" cy="539750"/>
          </a:xfrm>
          <a:prstGeom prst="line">
            <a:avLst/>
          </a:prstGeom>
          <a:ln w="3175" cmpd="sng">
            <a:solidFill>
              <a:srgbClr val="8586C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229959" y="344615"/>
            <a:ext cx="480237" cy="46985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6" name="Picture 15" descr="CBRF-Logo_20mm.png"/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01"/>
          <a:stretch/>
        </p:blipFill>
        <p:spPr>
          <a:xfrm>
            <a:off x="370882" y="415925"/>
            <a:ext cx="345887" cy="33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093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726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88900" indent="-889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400" kern="1200">
          <a:solidFill>
            <a:srgbClr val="000000"/>
          </a:solidFill>
          <a:latin typeface="+mn-lt"/>
          <a:ea typeface="+mn-ea"/>
          <a:cs typeface="+mn-cs"/>
        </a:defRPr>
      </a:lvl1pPr>
      <a:lvl2pPr marL="177800" indent="-889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000000"/>
          </a:solidFill>
          <a:latin typeface="+mn-lt"/>
          <a:ea typeface="+mn-ea"/>
          <a:cs typeface="+mn-cs"/>
        </a:defRPr>
      </a:lvl2pPr>
      <a:lvl3pPr marL="268288" indent="-9048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000000"/>
          </a:solidFill>
          <a:latin typeface="+mn-lt"/>
          <a:ea typeface="+mn-ea"/>
          <a:cs typeface="+mn-cs"/>
        </a:defRPr>
      </a:lvl3pPr>
      <a:lvl4pPr marL="357188" indent="-889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000000"/>
          </a:solidFill>
          <a:latin typeface="+mn-lt"/>
          <a:ea typeface="+mn-ea"/>
          <a:cs typeface="+mn-cs"/>
        </a:defRPr>
      </a:lvl4pPr>
      <a:lvl5pPr marL="446088" indent="-889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40FD82-CB1A-4C1B-92E9-16B236FA1B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8042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851414"/>
            <a:ext cx="10866395" cy="88556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736981"/>
            <a:ext cx="10866395" cy="471599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329515" y="838028"/>
            <a:ext cx="480540" cy="0"/>
          </a:xfrm>
          <a:prstGeom prst="line">
            <a:avLst/>
          </a:prstGeom>
          <a:ln w="3175" cmpd="sng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 flipH="1">
            <a:off x="810055" y="847553"/>
            <a:ext cx="2450756" cy="0"/>
          </a:xfrm>
          <a:prstGeom prst="line">
            <a:avLst/>
          </a:prstGeom>
          <a:ln w="28575" cmpd="sng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 flipH="1">
            <a:off x="3244851" y="838028"/>
            <a:ext cx="8459744" cy="0"/>
          </a:xfrm>
          <a:prstGeom prst="line">
            <a:avLst/>
          </a:prstGeom>
          <a:ln w="3175" cmpd="sng">
            <a:solidFill>
              <a:srgbClr val="8586C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V="1">
            <a:off x="812800" y="307975"/>
            <a:ext cx="0" cy="539750"/>
          </a:xfrm>
          <a:prstGeom prst="line">
            <a:avLst/>
          </a:prstGeom>
          <a:ln w="3175" cmpd="sng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3257551" y="307975"/>
            <a:ext cx="0" cy="539750"/>
          </a:xfrm>
          <a:prstGeom prst="line">
            <a:avLst/>
          </a:prstGeom>
          <a:ln w="3175" cmpd="sng">
            <a:solidFill>
              <a:srgbClr val="8586C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229959" y="344615"/>
            <a:ext cx="480237" cy="46985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8A8A8D"/>
                </a:solidFill>
              </a:rPr>
              <a:pPr/>
              <a:t>‹#›</a:t>
            </a:fld>
            <a:endParaRPr lang="ru-RU" dirty="0">
              <a:solidFill>
                <a:srgbClr val="8A8A8D"/>
              </a:solidFill>
            </a:endParaRPr>
          </a:p>
        </p:txBody>
      </p:sp>
      <p:pic>
        <p:nvPicPr>
          <p:cNvPr id="16" name="Picture 15" descr="CBRF-Logo_20mm.png"/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01"/>
          <a:stretch/>
        </p:blipFill>
        <p:spPr>
          <a:xfrm>
            <a:off x="370882" y="415925"/>
            <a:ext cx="345887" cy="33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378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88900" indent="-889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400" kern="1200">
          <a:solidFill>
            <a:srgbClr val="000000"/>
          </a:solidFill>
          <a:latin typeface="+mn-lt"/>
          <a:ea typeface="+mn-ea"/>
          <a:cs typeface="+mn-cs"/>
        </a:defRPr>
      </a:lvl1pPr>
      <a:lvl2pPr marL="177800" indent="-889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000000"/>
          </a:solidFill>
          <a:latin typeface="+mn-lt"/>
          <a:ea typeface="+mn-ea"/>
          <a:cs typeface="+mn-cs"/>
        </a:defRPr>
      </a:lvl2pPr>
      <a:lvl3pPr marL="268288" indent="-9048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000000"/>
          </a:solidFill>
          <a:latin typeface="+mn-lt"/>
          <a:ea typeface="+mn-ea"/>
          <a:cs typeface="+mn-cs"/>
        </a:defRPr>
      </a:lvl3pPr>
      <a:lvl4pPr marL="357188" indent="-889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000000"/>
          </a:solidFill>
          <a:latin typeface="+mn-lt"/>
          <a:ea typeface="+mn-ea"/>
          <a:cs typeface="+mn-cs"/>
        </a:defRPr>
      </a:lvl4pPr>
      <a:lvl5pPr marL="446088" indent="-889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851414"/>
            <a:ext cx="10866395" cy="88556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736981"/>
            <a:ext cx="10866395" cy="471599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329515" y="838028"/>
            <a:ext cx="480540" cy="0"/>
          </a:xfrm>
          <a:prstGeom prst="line">
            <a:avLst/>
          </a:prstGeom>
          <a:ln w="3175" cmpd="sng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 flipH="1">
            <a:off x="810055" y="847553"/>
            <a:ext cx="2450756" cy="0"/>
          </a:xfrm>
          <a:prstGeom prst="line">
            <a:avLst/>
          </a:prstGeom>
          <a:ln w="28575" cmpd="sng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 flipH="1">
            <a:off x="3244851" y="838028"/>
            <a:ext cx="8459744" cy="0"/>
          </a:xfrm>
          <a:prstGeom prst="line">
            <a:avLst/>
          </a:prstGeom>
          <a:ln w="3175" cmpd="sng">
            <a:solidFill>
              <a:srgbClr val="8586C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V="1">
            <a:off x="812800" y="307975"/>
            <a:ext cx="0" cy="539750"/>
          </a:xfrm>
          <a:prstGeom prst="line">
            <a:avLst/>
          </a:prstGeom>
          <a:ln w="3175" cmpd="sng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3257551" y="307975"/>
            <a:ext cx="0" cy="539750"/>
          </a:xfrm>
          <a:prstGeom prst="line">
            <a:avLst/>
          </a:prstGeom>
          <a:ln w="3175" cmpd="sng">
            <a:solidFill>
              <a:srgbClr val="8586C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229959" y="344615"/>
            <a:ext cx="480237" cy="46985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8A8A8D"/>
                </a:solidFill>
              </a:rPr>
              <a:pPr/>
              <a:t>‹#›</a:t>
            </a:fld>
            <a:endParaRPr lang="ru-RU" dirty="0">
              <a:solidFill>
                <a:srgbClr val="8A8A8D"/>
              </a:solidFill>
            </a:endParaRPr>
          </a:p>
        </p:txBody>
      </p:sp>
      <p:pic>
        <p:nvPicPr>
          <p:cNvPr id="16" name="Picture 15" descr="CBRF-Logo_20mm.png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01"/>
          <a:stretch/>
        </p:blipFill>
        <p:spPr>
          <a:xfrm>
            <a:off x="370882" y="415925"/>
            <a:ext cx="345887" cy="33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442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88900" indent="-889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400" kern="1200">
          <a:solidFill>
            <a:srgbClr val="000000"/>
          </a:solidFill>
          <a:latin typeface="+mn-lt"/>
          <a:ea typeface="+mn-ea"/>
          <a:cs typeface="+mn-cs"/>
        </a:defRPr>
      </a:lvl1pPr>
      <a:lvl2pPr marL="177800" indent="-889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000000"/>
          </a:solidFill>
          <a:latin typeface="+mn-lt"/>
          <a:ea typeface="+mn-ea"/>
          <a:cs typeface="+mn-cs"/>
        </a:defRPr>
      </a:lvl2pPr>
      <a:lvl3pPr marL="268288" indent="-9048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000000"/>
          </a:solidFill>
          <a:latin typeface="+mn-lt"/>
          <a:ea typeface="+mn-ea"/>
          <a:cs typeface="+mn-cs"/>
        </a:defRPr>
      </a:lvl3pPr>
      <a:lvl4pPr marL="357188" indent="-889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000000"/>
          </a:solidFill>
          <a:latin typeface="+mn-lt"/>
          <a:ea typeface="+mn-ea"/>
          <a:cs typeface="+mn-cs"/>
        </a:defRPr>
      </a:lvl4pPr>
      <a:lvl5pPr marL="446088" indent="-889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420232" y="1820562"/>
            <a:ext cx="2767914" cy="10050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339" y="160184"/>
            <a:ext cx="2825386" cy="309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9" name="Заголовок 2"/>
          <p:cNvSpPr txBox="1">
            <a:spLocks/>
          </p:cNvSpPr>
          <p:nvPr/>
        </p:nvSpPr>
        <p:spPr>
          <a:xfrm>
            <a:off x="586154" y="3439558"/>
            <a:ext cx="11248977" cy="173643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4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Перевод работников бюджетной сферы </a:t>
            </a:r>
          </a:p>
          <a:p>
            <a:pPr algn="ctr">
              <a:lnSpc>
                <a:spcPct val="100000"/>
              </a:lnSpc>
            </a:pPr>
            <a:r>
              <a:rPr lang="ru-RU" sz="4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на карты «МИР»</a:t>
            </a:r>
            <a:endParaRPr lang="ru-RU" sz="44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4337538" y="6141075"/>
            <a:ext cx="3411416" cy="375297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Краснодар, 3 мая 2017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92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420232" y="1820562"/>
            <a:ext cx="2767914" cy="10050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бъект 1"/>
          <p:cNvSpPr>
            <a:spLocks noGrp="1"/>
          </p:cNvSpPr>
          <p:nvPr>
            <p:ph sz="quarter" idx="12"/>
          </p:nvPr>
        </p:nvSpPr>
        <p:spPr>
          <a:xfrm>
            <a:off x="375138" y="797169"/>
            <a:ext cx="11582399" cy="5849816"/>
          </a:xfrm>
        </p:spPr>
        <p:txBody>
          <a:bodyPr>
            <a:noAutofit/>
          </a:bodyPr>
          <a:lstStyle/>
          <a:p>
            <a:pPr marL="457200" lvl="1" indent="0" algn="just">
              <a:buNone/>
            </a:pPr>
            <a:endParaRPr lang="ru-RU" sz="16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lvl="3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Требования законодательства о разработке и внедрении карт «</a:t>
            </a:r>
            <a:r>
              <a:rPr lang="ru-RU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М</a:t>
            </a:r>
            <a:r>
              <a:rPr lang="ru-RU" sz="2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ир» были установлены </a:t>
            </a:r>
            <a:r>
              <a:rPr lang="ru-RU" sz="2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в 2014 году в ответ на санкции и приостановление со стороны МПС обслуживания операций с картами ряда банков (СМП, Россия, РНКБ и др</a:t>
            </a:r>
            <a:r>
              <a:rPr lang="ru-RU" sz="2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.)</a:t>
            </a:r>
            <a:endParaRPr lang="ru-RU" sz="2400" b="1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lvl="1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ru-RU" sz="8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lvl="1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В рамках реализации требований:</a:t>
            </a:r>
          </a:p>
          <a:p>
            <a:pPr lvl="4" algn="just">
              <a:lnSpc>
                <a:spcPct val="100000"/>
              </a:lnSpc>
              <a:spcBef>
                <a:spcPts val="0"/>
              </a:spcBef>
            </a:pPr>
            <a:r>
              <a:rPr lang="ru-RU" sz="2000" i="1" dirty="0" smtClean="0">
                <a:solidFill>
                  <a:srgbClr val="002060"/>
                </a:solidFill>
              </a:rPr>
              <a:t>создано АО «НСПК» </a:t>
            </a:r>
            <a:r>
              <a:rPr lang="ru-RU" sz="2000" i="1" dirty="0" smtClean="0">
                <a:solidFill>
                  <a:srgbClr val="FF0000"/>
                </a:solidFill>
              </a:rPr>
              <a:t>(июль 2014 )</a:t>
            </a:r>
          </a:p>
          <a:p>
            <a:pPr lvl="4" algn="just">
              <a:lnSpc>
                <a:spcPct val="100000"/>
              </a:lnSpc>
              <a:spcBef>
                <a:spcPts val="0"/>
              </a:spcBef>
            </a:pPr>
            <a:r>
              <a:rPr lang="ru-RU" sz="2000" i="1" dirty="0" smtClean="0">
                <a:solidFill>
                  <a:srgbClr val="002060"/>
                </a:solidFill>
              </a:rPr>
              <a:t>организован операционный платежный клиринговый центр (ОПКЦ) НСПК </a:t>
            </a:r>
            <a:r>
              <a:rPr lang="ru-RU" sz="2000" i="1" dirty="0" smtClean="0">
                <a:solidFill>
                  <a:srgbClr val="FF0000"/>
                </a:solidFill>
              </a:rPr>
              <a:t>(</a:t>
            </a:r>
            <a:r>
              <a:rPr lang="en-US" sz="2000" i="1" dirty="0" smtClean="0">
                <a:solidFill>
                  <a:srgbClr val="FF0000"/>
                </a:solidFill>
              </a:rPr>
              <a:t>IV </a:t>
            </a:r>
            <a:r>
              <a:rPr lang="ru-RU" sz="2000" i="1" dirty="0" smtClean="0">
                <a:solidFill>
                  <a:srgbClr val="FF0000"/>
                </a:solidFill>
              </a:rPr>
              <a:t>кв. 2014)</a:t>
            </a:r>
          </a:p>
          <a:p>
            <a:pPr lvl="4" algn="just">
              <a:lnSpc>
                <a:spcPct val="100000"/>
              </a:lnSpc>
              <a:spcBef>
                <a:spcPts val="0"/>
              </a:spcBef>
            </a:pPr>
            <a:r>
              <a:rPr lang="ru-RU" sz="2000" i="1" dirty="0" smtClean="0">
                <a:solidFill>
                  <a:srgbClr val="002060"/>
                </a:solidFill>
              </a:rPr>
              <a:t>переведены на обработку в ОПКЦ НСПК </a:t>
            </a:r>
            <a:r>
              <a:rPr lang="ru-RU" sz="2000" i="1" dirty="0" err="1" smtClean="0">
                <a:solidFill>
                  <a:srgbClr val="002060"/>
                </a:solidFill>
              </a:rPr>
              <a:t>внутрироссийские</a:t>
            </a:r>
            <a:r>
              <a:rPr lang="ru-RU" sz="2000" i="1" dirty="0" smtClean="0">
                <a:solidFill>
                  <a:srgbClr val="002060"/>
                </a:solidFill>
              </a:rPr>
              <a:t> операции с картами МПС </a:t>
            </a:r>
            <a:r>
              <a:rPr lang="ru-RU" sz="2000" i="1" dirty="0" smtClean="0">
                <a:solidFill>
                  <a:srgbClr val="FF0000"/>
                </a:solidFill>
              </a:rPr>
              <a:t>(</a:t>
            </a:r>
            <a:r>
              <a:rPr lang="en-US" sz="2000" i="1" dirty="0" smtClean="0">
                <a:solidFill>
                  <a:srgbClr val="FF0000"/>
                </a:solidFill>
              </a:rPr>
              <a:t>I </a:t>
            </a:r>
            <a:r>
              <a:rPr lang="ru-RU" sz="2000" i="1" dirty="0" smtClean="0">
                <a:solidFill>
                  <a:srgbClr val="FF0000"/>
                </a:solidFill>
              </a:rPr>
              <a:t>кв. 2015)</a:t>
            </a:r>
          </a:p>
          <a:p>
            <a:pPr lvl="4" algn="just">
              <a:lnSpc>
                <a:spcPct val="100000"/>
              </a:lnSpc>
              <a:spcBef>
                <a:spcPts val="0"/>
              </a:spcBef>
            </a:pPr>
            <a:r>
              <a:rPr lang="ru-RU" sz="2000" i="1" dirty="0" smtClean="0">
                <a:solidFill>
                  <a:srgbClr val="002060"/>
                </a:solidFill>
              </a:rPr>
              <a:t>выбран бренд НСПК – платёжная система «Мир» </a:t>
            </a:r>
            <a:r>
              <a:rPr lang="ru-RU" sz="2000" i="1" dirty="0" smtClean="0">
                <a:solidFill>
                  <a:srgbClr val="FF0000"/>
                </a:solidFill>
              </a:rPr>
              <a:t>(май 2015 )</a:t>
            </a:r>
          </a:p>
          <a:p>
            <a:pPr lvl="4" algn="just">
              <a:lnSpc>
                <a:spcPct val="100000"/>
              </a:lnSpc>
              <a:spcBef>
                <a:spcPts val="0"/>
              </a:spcBef>
            </a:pPr>
            <a:r>
              <a:rPr lang="ru-RU" sz="2000" i="1" dirty="0" smtClean="0">
                <a:solidFill>
                  <a:srgbClr val="002060"/>
                </a:solidFill>
              </a:rPr>
              <a:t>создана технологическая платформа и начат пилотный выпуск карт «Мир», включая Крым и Севастополь  </a:t>
            </a:r>
            <a:r>
              <a:rPr lang="ru-RU" sz="2000" i="1" dirty="0" smtClean="0">
                <a:solidFill>
                  <a:srgbClr val="FF0000"/>
                </a:solidFill>
              </a:rPr>
              <a:t>(с декабря 2015)</a:t>
            </a:r>
          </a:p>
          <a:p>
            <a:pPr lvl="4" algn="just">
              <a:lnSpc>
                <a:spcPct val="100000"/>
              </a:lnSpc>
              <a:spcBef>
                <a:spcPts val="0"/>
              </a:spcBef>
            </a:pPr>
            <a:r>
              <a:rPr lang="ru-RU" sz="2000" i="1" dirty="0" smtClean="0">
                <a:solidFill>
                  <a:srgbClr val="002060"/>
                </a:solidFill>
              </a:rPr>
              <a:t>обеспечен прием карт МПС в Крыму и Севастополе </a:t>
            </a:r>
            <a:r>
              <a:rPr lang="ru-RU" sz="2000" i="1" dirty="0" smtClean="0">
                <a:solidFill>
                  <a:srgbClr val="FF0000"/>
                </a:solidFill>
              </a:rPr>
              <a:t>(с мая 2015 )</a:t>
            </a:r>
          </a:p>
          <a:p>
            <a:pPr lvl="4" algn="just">
              <a:lnSpc>
                <a:spcPct val="100000"/>
              </a:lnSpc>
              <a:spcBef>
                <a:spcPts val="0"/>
              </a:spcBef>
            </a:pPr>
            <a:r>
              <a:rPr lang="ru-RU" sz="2000" i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обеспечено активное открытие банковских сетей к приему карт «Мир» </a:t>
            </a:r>
            <a:r>
              <a:rPr lang="ru-RU" sz="2000" i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(2016)</a:t>
            </a:r>
          </a:p>
          <a:p>
            <a:pPr lvl="4" algn="just">
              <a:lnSpc>
                <a:spcPct val="100000"/>
              </a:lnSpc>
              <a:spcBef>
                <a:spcPts val="0"/>
              </a:spcBef>
            </a:pPr>
            <a:r>
              <a:rPr lang="ru-RU" sz="2000" i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начата эмиссии карт «Мир» </a:t>
            </a:r>
            <a:r>
              <a:rPr lang="ru-RU" sz="2000" i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(2016)</a:t>
            </a:r>
          </a:p>
          <a:p>
            <a:pPr lvl="4" algn="just">
              <a:lnSpc>
                <a:spcPct val="100000"/>
              </a:lnSpc>
              <a:spcBef>
                <a:spcPts val="0"/>
              </a:spcBef>
            </a:pPr>
            <a:endParaRPr lang="ru-RU" sz="900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lvl="1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Обеспечена независимость, целостность платежного пространства и бесперебойность обслуживания карт</a:t>
            </a:r>
            <a:endParaRPr lang="ru-RU" sz="24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buNone/>
            </a:pPr>
            <a:endParaRPr lang="ru-RU" sz="18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61129" y="6271688"/>
            <a:ext cx="1096408" cy="375297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>
                <a:solidFill>
                  <a:srgbClr val="002060"/>
                </a:solidFill>
              </a:rPr>
              <a:t>Слайд 1</a:t>
            </a:r>
            <a:endParaRPr lang="ru-RU" sz="1800" b="1" dirty="0">
              <a:solidFill>
                <a:srgbClr val="002060"/>
              </a:solidFill>
            </a:endParaRPr>
          </a:p>
        </p:txBody>
      </p:sp>
      <p:sp>
        <p:nvSpPr>
          <p:cNvPr id="6" name="Заголовок 2"/>
          <p:cNvSpPr txBox="1">
            <a:spLocks/>
          </p:cNvSpPr>
          <p:nvPr/>
        </p:nvSpPr>
        <p:spPr>
          <a:xfrm>
            <a:off x="2429621" y="246184"/>
            <a:ext cx="9410687" cy="64492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ru-RU" sz="2800" b="1" dirty="0" smtClean="0">
                <a:solidFill>
                  <a:srgbClr val="0066CC"/>
                </a:solidFill>
                <a:latin typeface="Calibri" panose="020F0502020204030204" pitchFamily="34" charset="0"/>
              </a:rPr>
              <a:t>Разработка и внедрение карт «Мир»</a:t>
            </a:r>
            <a:endParaRPr lang="ru-RU" sz="2800" b="1" dirty="0">
              <a:solidFill>
                <a:srgbClr val="2CAE4D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60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429621" y="0"/>
            <a:ext cx="9762380" cy="89111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800" b="1" dirty="0" smtClean="0">
                <a:solidFill>
                  <a:srgbClr val="0066CC"/>
                </a:solidFill>
                <a:latin typeface="Calibri" panose="020F0502020204030204" pitchFamily="34" charset="0"/>
              </a:rPr>
              <a:t>Требования законодательства в части эмиссии карт «Мир»</a:t>
            </a:r>
            <a:endParaRPr lang="ru-RU" sz="2800" b="1" dirty="0">
              <a:solidFill>
                <a:srgbClr val="2CAE4D"/>
              </a:solidFill>
              <a:latin typeface="Calibri" panose="020F0502020204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299667" y="988908"/>
            <a:ext cx="2767914" cy="10050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978156" y="2151589"/>
            <a:ext cx="8741519" cy="67108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88900" dist="50800" dir="2400000" algn="tl" rotWithShape="0">
              <a:schemeClr val="accent4">
                <a:lumMod val="50000"/>
              </a:scheme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endParaRPr lang="ru-RU" i="1" dirty="0" smtClean="0">
              <a:solidFill>
                <a:srgbClr val="002060"/>
              </a:solidFill>
            </a:endParaRPr>
          </a:p>
          <a:p>
            <a:pPr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600" i="1" dirty="0">
                <a:solidFill>
                  <a:srgbClr val="002060"/>
                </a:solidFill>
              </a:rPr>
              <a:t>Обязательный выпуск карт «МИР» для </a:t>
            </a:r>
            <a:r>
              <a:rPr lang="ru-RU" sz="1600" b="1" i="1" dirty="0" smtClean="0">
                <a:solidFill>
                  <a:srgbClr val="002060"/>
                </a:solidFill>
              </a:rPr>
              <a:t>действующих</a:t>
            </a:r>
            <a:r>
              <a:rPr lang="ru-RU" sz="1600" i="1" dirty="0" smtClean="0">
                <a:solidFill>
                  <a:srgbClr val="002060"/>
                </a:solidFill>
              </a:rPr>
              <a:t> клиентов </a:t>
            </a:r>
            <a:r>
              <a:rPr lang="ru-RU" sz="1600" i="1" dirty="0">
                <a:solidFill>
                  <a:srgbClr val="002060"/>
                </a:solidFill>
              </a:rPr>
              <a:t>бюджетной </a:t>
            </a:r>
            <a:r>
              <a:rPr lang="ru-RU" sz="1600" i="1" dirty="0" smtClean="0">
                <a:solidFill>
                  <a:srgbClr val="002060"/>
                </a:solidFill>
              </a:rPr>
              <a:t>сферы и </a:t>
            </a:r>
            <a:r>
              <a:rPr lang="ru-RU" sz="1600" b="1" i="1" dirty="0" smtClean="0">
                <a:solidFill>
                  <a:srgbClr val="002060"/>
                </a:solidFill>
              </a:rPr>
              <a:t>имеющих карты других платежных систем</a:t>
            </a:r>
            <a:r>
              <a:rPr lang="ru-RU" sz="1600" i="1" dirty="0" smtClean="0">
                <a:solidFill>
                  <a:srgbClr val="002060"/>
                </a:solidFill>
              </a:rPr>
              <a:t> к счету </a:t>
            </a:r>
            <a:endParaRPr lang="ru-RU" sz="1600" i="1" dirty="0">
              <a:solidFill>
                <a:srgbClr val="002060"/>
              </a:solidFill>
            </a:endParaRP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endParaRPr lang="ru-RU" i="1" dirty="0">
              <a:solidFill>
                <a:srgbClr val="00206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962811" y="2960402"/>
            <a:ext cx="8753297" cy="65079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88900" dist="50800" dir="2400000" algn="tl" rotWithShape="0">
              <a:schemeClr val="accent4">
                <a:lumMod val="50000"/>
              </a:scheme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endParaRPr lang="ru-RU" i="1" dirty="0" smtClean="0">
              <a:solidFill>
                <a:srgbClr val="002060"/>
              </a:solidFill>
            </a:endParaRPr>
          </a:p>
          <a:p>
            <a:pPr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endParaRPr lang="ru-RU" i="1" dirty="0" smtClean="0">
              <a:solidFill>
                <a:srgbClr val="002060"/>
              </a:solidFill>
            </a:endParaRPr>
          </a:p>
          <a:p>
            <a:pPr algn="just">
              <a:lnSpc>
                <a:spcPct val="80000"/>
              </a:lnSpc>
            </a:pPr>
            <a:r>
              <a:rPr lang="ru-RU" sz="1600" i="1" dirty="0">
                <a:solidFill>
                  <a:srgbClr val="002060"/>
                </a:solidFill>
              </a:rPr>
              <a:t>Операции с использованием платежных карт за счет бюджетных выплат должны осуществляться на территории России с использованием  карт «Мир»</a:t>
            </a:r>
          </a:p>
          <a:p>
            <a:pPr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endParaRPr lang="ru-RU" b="1" i="1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endParaRPr lang="ru-RU" i="1" dirty="0">
              <a:solidFill>
                <a:srgbClr val="00206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33644" y="1126374"/>
            <a:ext cx="2260600" cy="6096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88900" dist="50800" dir="2400000" algn="tl" rotWithShape="0">
              <a:schemeClr val="accent4">
                <a:lumMod val="50000"/>
              </a:scheme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b="1" i="1" dirty="0" smtClean="0">
                <a:solidFill>
                  <a:schemeClr val="bg1"/>
                </a:solidFill>
              </a:rPr>
              <a:t>С 1 июля 2017 года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939422" y="1026697"/>
            <a:ext cx="8780253" cy="72494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88900" dist="50800" dir="2400000" algn="tl" rotWithShape="0">
              <a:schemeClr val="accent4">
                <a:lumMod val="50000"/>
              </a:scheme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endParaRPr lang="ru-RU" i="1" dirty="0" smtClean="0">
              <a:solidFill>
                <a:srgbClr val="002060"/>
              </a:solidFill>
            </a:endParaRPr>
          </a:p>
          <a:p>
            <a:pPr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600" i="1" dirty="0" smtClean="0">
                <a:solidFill>
                  <a:srgbClr val="002060"/>
                </a:solidFill>
              </a:rPr>
              <a:t>Обязательный выпуск карт «МИР» для клиентов бюджетной сферы, </a:t>
            </a:r>
            <a:r>
              <a:rPr lang="ru-RU" sz="1600" b="1" i="1" dirty="0" smtClean="0">
                <a:solidFill>
                  <a:srgbClr val="002060"/>
                </a:solidFill>
              </a:rPr>
              <a:t>впервые обратившихся </a:t>
            </a:r>
            <a:r>
              <a:rPr lang="ru-RU" sz="1600" i="1" dirty="0" smtClean="0">
                <a:solidFill>
                  <a:srgbClr val="002060"/>
                </a:solidFill>
              </a:rPr>
              <a:t>за открытием карты к счету</a:t>
            </a:r>
            <a:endParaRPr lang="ru-RU" sz="1600" i="1" dirty="0">
              <a:solidFill>
                <a:srgbClr val="002060"/>
              </a:solidFill>
            </a:endParaRP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endParaRPr lang="ru-RU" sz="1600" i="1" dirty="0">
              <a:solidFill>
                <a:srgbClr val="00206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33642" y="3988275"/>
            <a:ext cx="2211651" cy="6096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88900" dist="50800" dir="2400000" algn="tl" rotWithShape="0">
              <a:schemeClr val="accent4">
                <a:lumMod val="50000"/>
              </a:scheme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b="1" i="1" dirty="0" smtClean="0">
                <a:solidFill>
                  <a:schemeClr val="bg1"/>
                </a:solidFill>
              </a:rPr>
              <a:t>До 1 июля 2020 года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923018" y="4035913"/>
            <a:ext cx="8756863" cy="64067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88900" dist="50800" dir="2400000" algn="tl" rotWithShape="0">
              <a:schemeClr val="accent4">
                <a:lumMod val="50000"/>
              </a:scheme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endParaRPr lang="ru-RU" sz="1600" i="1" dirty="0" smtClean="0">
              <a:solidFill>
                <a:srgbClr val="002060"/>
              </a:solidFill>
            </a:endParaRPr>
          </a:p>
          <a:p>
            <a:pPr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600" i="1" dirty="0" smtClean="0">
                <a:solidFill>
                  <a:srgbClr val="002060"/>
                </a:solidFill>
              </a:rPr>
              <a:t>Выпуск карт «МИР» </a:t>
            </a:r>
            <a:r>
              <a:rPr lang="ru-RU" sz="1600" b="1" i="1" dirty="0" smtClean="0">
                <a:solidFill>
                  <a:srgbClr val="002060"/>
                </a:solidFill>
              </a:rPr>
              <a:t>для действующих пенсионеров </a:t>
            </a:r>
            <a:r>
              <a:rPr lang="ru-RU" sz="1600" i="1" dirty="0" smtClean="0">
                <a:solidFill>
                  <a:srgbClr val="002060"/>
                </a:solidFill>
              </a:rPr>
              <a:t>в рамках планового </a:t>
            </a:r>
            <a:r>
              <a:rPr lang="ru-RU" sz="1600" i="1" dirty="0" err="1" smtClean="0">
                <a:solidFill>
                  <a:srgbClr val="002060"/>
                </a:solidFill>
              </a:rPr>
              <a:t>перевыпуска</a:t>
            </a:r>
            <a:r>
              <a:rPr lang="ru-RU" sz="1600" i="1" dirty="0" smtClean="0">
                <a:solidFill>
                  <a:srgbClr val="002060"/>
                </a:solidFill>
              </a:rPr>
              <a:t> </a:t>
            </a:r>
            <a:r>
              <a:rPr lang="ru-RU" sz="1600" b="1" i="1" dirty="0" smtClean="0">
                <a:solidFill>
                  <a:srgbClr val="002060"/>
                </a:solidFill>
              </a:rPr>
              <a:t>и имеющих </a:t>
            </a:r>
            <a:r>
              <a:rPr lang="ru-RU" sz="1600" b="1" i="1" dirty="0">
                <a:solidFill>
                  <a:srgbClr val="002060"/>
                </a:solidFill>
              </a:rPr>
              <a:t>карты других платежных систем</a:t>
            </a:r>
            <a:r>
              <a:rPr lang="ru-RU" sz="1600" i="1" dirty="0">
                <a:solidFill>
                  <a:srgbClr val="002060"/>
                </a:solidFill>
              </a:rPr>
              <a:t> к </a:t>
            </a:r>
            <a:r>
              <a:rPr lang="ru-RU" sz="1600" i="1" dirty="0" smtClean="0">
                <a:solidFill>
                  <a:srgbClr val="002060"/>
                </a:solidFill>
              </a:rPr>
              <a:t>счету </a:t>
            </a:r>
            <a:endParaRPr lang="ru-RU" sz="1600" i="1" dirty="0">
              <a:solidFill>
                <a:srgbClr val="002060"/>
              </a:solidFill>
            </a:endParaRPr>
          </a:p>
          <a:p>
            <a:pPr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endParaRPr lang="ru-RU" sz="1600" i="1" dirty="0">
              <a:solidFill>
                <a:srgbClr val="00206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33642" y="5837145"/>
            <a:ext cx="2264507" cy="6096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88900" dist="50800" dir="2400000" algn="tl" rotWithShape="0">
              <a:schemeClr val="accent4">
                <a:lumMod val="50000"/>
              </a:scheme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b="1" i="1" dirty="0" smtClean="0">
                <a:solidFill>
                  <a:schemeClr val="bg1"/>
                </a:solidFill>
              </a:rPr>
              <a:t>До 1 июля 2017 года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917361" y="5739596"/>
            <a:ext cx="8726435" cy="75345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88900" dist="50800" dir="2400000" algn="tl" rotWithShape="0">
              <a:schemeClr val="accent4">
                <a:lumMod val="50000"/>
              </a:scheme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600" i="1" dirty="0" smtClean="0">
                <a:solidFill>
                  <a:srgbClr val="002060"/>
                </a:solidFill>
              </a:rPr>
              <a:t>Обеспечение приема карт «МИР» в банкоматах кредитными организациями и торгово-сервисными предприятиями.</a:t>
            </a:r>
            <a:endParaRPr lang="ru-RU" sz="1600" i="1" dirty="0">
              <a:solidFill>
                <a:srgbClr val="002060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923018" y="4799474"/>
            <a:ext cx="8753297" cy="68149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88900" dist="50800" dir="2400000" algn="tl" rotWithShape="0">
              <a:schemeClr val="accent4">
                <a:lumMod val="50000"/>
              </a:scheme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endParaRPr lang="ru-RU" i="1" dirty="0" smtClean="0">
              <a:solidFill>
                <a:srgbClr val="002060"/>
              </a:solidFill>
            </a:endParaRPr>
          </a:p>
          <a:p>
            <a:pPr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endParaRPr lang="ru-RU" i="1" dirty="0" smtClean="0">
              <a:solidFill>
                <a:srgbClr val="002060"/>
              </a:solidFill>
            </a:endParaRPr>
          </a:p>
          <a:p>
            <a:pPr algn="just">
              <a:lnSpc>
                <a:spcPct val="80000"/>
              </a:lnSpc>
            </a:pPr>
            <a:r>
              <a:rPr lang="ru-RU" sz="1600" i="1" dirty="0">
                <a:solidFill>
                  <a:srgbClr val="002060"/>
                </a:solidFill>
              </a:rPr>
              <a:t>Операции с использованием платежных карт за счет бюджетных выплат </a:t>
            </a:r>
            <a:r>
              <a:rPr lang="ru-RU" sz="1600" b="1" i="1" dirty="0" smtClean="0">
                <a:solidFill>
                  <a:srgbClr val="002060"/>
                </a:solidFill>
              </a:rPr>
              <a:t>с 01 июля 2020 года </a:t>
            </a:r>
            <a:r>
              <a:rPr lang="ru-RU" sz="1600" i="1" dirty="0" smtClean="0">
                <a:solidFill>
                  <a:srgbClr val="002060"/>
                </a:solidFill>
              </a:rPr>
              <a:t>должны </a:t>
            </a:r>
            <a:r>
              <a:rPr lang="ru-RU" sz="1600" i="1" dirty="0">
                <a:solidFill>
                  <a:srgbClr val="002060"/>
                </a:solidFill>
              </a:rPr>
              <a:t>осуществляться на территории России с использованием  карт «Мир»</a:t>
            </a:r>
          </a:p>
          <a:p>
            <a:pPr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endParaRPr lang="ru-RU" i="1" dirty="0">
              <a:solidFill>
                <a:srgbClr val="002060"/>
              </a:solidFill>
            </a:endParaRP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endParaRPr lang="ru-RU" i="1" dirty="0">
              <a:solidFill>
                <a:srgbClr val="002060"/>
              </a:solidFill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2447865" y="2358417"/>
            <a:ext cx="53029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2429620" y="1273247"/>
            <a:ext cx="53319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Соединительная линия уступом 19"/>
          <p:cNvCxnSpPr/>
          <p:nvPr/>
        </p:nvCxnSpPr>
        <p:spPr>
          <a:xfrm rot="16200000" flipH="1">
            <a:off x="1875162" y="2198149"/>
            <a:ext cx="622582" cy="1552718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2354449" y="4258276"/>
            <a:ext cx="56856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2447865" y="6158532"/>
            <a:ext cx="53319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Соединительная линия уступом 22"/>
          <p:cNvCxnSpPr/>
          <p:nvPr/>
        </p:nvCxnSpPr>
        <p:spPr>
          <a:xfrm rot="16200000" flipH="1">
            <a:off x="1947446" y="4096499"/>
            <a:ext cx="524610" cy="1552718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Скругленный прямоугольник 23"/>
          <p:cNvSpPr/>
          <p:nvPr/>
        </p:nvSpPr>
        <p:spPr>
          <a:xfrm>
            <a:off x="133643" y="2053617"/>
            <a:ext cx="2268505" cy="6096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88900" dist="50800" dir="2400000" algn="tl" rotWithShape="0">
              <a:schemeClr val="accent4">
                <a:lumMod val="50000"/>
              </a:scheme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b="1" i="1" dirty="0" smtClean="0">
                <a:solidFill>
                  <a:schemeClr val="bg1"/>
                </a:solidFill>
              </a:rPr>
              <a:t>До 1 июля 2018 года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>
            <a:off x="11016884" y="6482703"/>
            <a:ext cx="1096408" cy="37529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 smtClean="0">
                <a:solidFill>
                  <a:srgbClr val="002060"/>
                </a:solidFill>
              </a:rPr>
              <a:t>Слайд 2</a:t>
            </a:r>
            <a:endParaRPr lang="ru-RU" sz="1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421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3" grpId="0" animBg="1"/>
      <p:bldP spid="14" grpId="0" animBg="1"/>
      <p:bldP spid="15" grpId="0" animBg="1"/>
      <p:bldP spid="16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35633" y="518408"/>
            <a:ext cx="2385951" cy="43950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>
              <a:lnSpc>
                <a:spcPct val="90000"/>
              </a:lnSpc>
            </a:pPr>
            <a:endParaRPr lang="ru-RU" sz="1400" b="1" dirty="0">
              <a:solidFill>
                <a:srgbClr val="8A8A8D">
                  <a:lumMod val="75000"/>
                </a:srgbClr>
              </a:solidFill>
            </a:endParaRPr>
          </a:p>
        </p:txBody>
      </p:sp>
      <p:sp>
        <p:nvSpPr>
          <p:cNvPr id="6" name="Текст 3"/>
          <p:cNvSpPr txBox="1">
            <a:spLocks/>
          </p:cNvSpPr>
          <p:nvPr/>
        </p:nvSpPr>
        <p:spPr>
          <a:xfrm>
            <a:off x="1035633" y="1477612"/>
            <a:ext cx="2611335" cy="52173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/>
            </a:pPr>
            <a:endParaRPr lang="ru-RU" sz="2400" b="1" cap="all" dirty="0" smtClean="0">
              <a:solidFill>
                <a:srgbClr val="000000"/>
              </a:solidFill>
            </a:endParaRPr>
          </a:p>
        </p:txBody>
      </p:sp>
      <p:sp>
        <p:nvSpPr>
          <p:cNvPr id="15" name="Объект 5"/>
          <p:cNvSpPr>
            <a:spLocks noGrp="1"/>
          </p:cNvSpPr>
          <p:nvPr>
            <p:ph idx="1"/>
          </p:nvPr>
        </p:nvSpPr>
        <p:spPr>
          <a:xfrm>
            <a:off x="307993" y="884336"/>
            <a:ext cx="5195711" cy="581217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6350" cap="flat" cmpd="sng" algn="ctr">
            <a:noFill/>
            <a:prstDash val="solid"/>
            <a:miter lim="800000"/>
          </a:ln>
          <a:effectLst>
            <a:outerShdw blurRad="88900" dist="50800" dir="2400000" algn="tl" rotWithShape="0">
              <a:schemeClr val="accent4">
                <a:lumMod val="50000"/>
              </a:scheme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000" dirty="0">
                <a:solidFill>
                  <a:schemeClr val="bg1"/>
                </a:solidFill>
              </a:rPr>
              <a:t>Информирование сотрудников о карте «Мир»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644665" y="881150"/>
            <a:ext cx="6365631" cy="58759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88900" dist="50800" dir="2400000" algn="tl" rotWithShape="0">
              <a:schemeClr val="accent4">
                <a:lumMod val="50000"/>
              </a:scheme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solidFill>
                  <a:srgbClr val="002060"/>
                </a:solidFill>
              </a:rPr>
              <a:t>Доведение до сотрудников Памятки об использовании карты «Мир»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21" name="Объект 5"/>
          <p:cNvSpPr txBox="1">
            <a:spLocks/>
          </p:cNvSpPr>
          <p:nvPr/>
        </p:nvSpPr>
        <p:spPr>
          <a:xfrm>
            <a:off x="5644665" y="1695623"/>
            <a:ext cx="6365631" cy="140851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" cap="flat" cmpd="sng" algn="ctr">
            <a:noFill/>
            <a:prstDash val="solid"/>
            <a:miter lim="800000"/>
          </a:ln>
          <a:effectLst>
            <a:outerShdw blurRad="88900" dist="50800" dir="2400000" algn="tl" rotWithShape="0">
              <a:schemeClr val="accent4">
                <a:lumMod val="50000"/>
              </a:scheme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t" anchorCtr="0">
            <a:noAutofit/>
          </a:bodyPr>
          <a:lstStyle>
            <a:lvl1pPr marL="88900" indent="-88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177800" indent="-88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268288" indent="-904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357188" indent="-88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446088" indent="-88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</a:pPr>
            <a:r>
              <a:rPr lang="ru-RU" sz="1600" dirty="0">
                <a:solidFill>
                  <a:srgbClr val="002060"/>
                </a:solidFill>
              </a:rPr>
              <a:t>Подготовка реестра </a:t>
            </a:r>
            <a:r>
              <a:rPr lang="ru-RU" sz="1600" dirty="0" smtClean="0">
                <a:solidFill>
                  <a:srgbClr val="002060"/>
                </a:solidFill>
              </a:rPr>
              <a:t>органов и организаций бюджетной сферы, </a:t>
            </a:r>
            <a:r>
              <a:rPr lang="ru-RU" sz="1600" dirty="0">
                <a:solidFill>
                  <a:srgbClr val="002060"/>
                </a:solidFill>
              </a:rPr>
              <a:t>подведомственных учреждений и сотрудников, получающих зарплату на карты</a:t>
            </a:r>
          </a:p>
          <a:p>
            <a:pPr algn="just">
              <a:spcBef>
                <a:spcPts val="0"/>
              </a:spcBef>
            </a:pPr>
            <a:r>
              <a:rPr lang="ru-RU" sz="1600" dirty="0">
                <a:solidFill>
                  <a:srgbClr val="002060"/>
                </a:solidFill>
              </a:rPr>
              <a:t>Подготовка плана </a:t>
            </a:r>
            <a:r>
              <a:rPr lang="ru-RU" sz="1600" dirty="0" smtClean="0">
                <a:solidFill>
                  <a:srgbClr val="002060"/>
                </a:solidFill>
              </a:rPr>
              <a:t>перевода зарплатных </a:t>
            </a:r>
            <a:r>
              <a:rPr lang="ru-RU" sz="1600" dirty="0">
                <a:solidFill>
                  <a:srgbClr val="002060"/>
                </a:solidFill>
              </a:rPr>
              <a:t>договоров  </a:t>
            </a:r>
            <a:r>
              <a:rPr lang="ru-RU" sz="1600" dirty="0" smtClean="0">
                <a:solidFill>
                  <a:srgbClr val="002060"/>
                </a:solidFill>
              </a:rPr>
              <a:t>на карты </a:t>
            </a:r>
            <a:r>
              <a:rPr lang="ru-RU" sz="1600" dirty="0">
                <a:solidFill>
                  <a:srgbClr val="002060"/>
                </a:solidFill>
              </a:rPr>
              <a:t>«Мир</a:t>
            </a:r>
            <a:r>
              <a:rPr lang="ru-RU" sz="1600" dirty="0" smtClean="0">
                <a:solidFill>
                  <a:srgbClr val="002060"/>
                </a:solidFill>
              </a:rPr>
              <a:t>»</a:t>
            </a:r>
          </a:p>
          <a:p>
            <a:pPr algn="just">
              <a:spcBef>
                <a:spcPts val="0"/>
              </a:spcBef>
            </a:pPr>
            <a:r>
              <a:rPr lang="ru-RU" sz="1600" dirty="0" smtClean="0">
                <a:solidFill>
                  <a:srgbClr val="002060"/>
                </a:solidFill>
              </a:rPr>
              <a:t>Перезаключение </a:t>
            </a:r>
            <a:r>
              <a:rPr lang="ru-RU" sz="1600" dirty="0">
                <a:solidFill>
                  <a:srgbClr val="002060"/>
                </a:solidFill>
              </a:rPr>
              <a:t>зарплатных договоров  с обслуживающими </a:t>
            </a:r>
            <a:r>
              <a:rPr lang="ru-RU" sz="1600" dirty="0" smtClean="0">
                <a:solidFill>
                  <a:srgbClr val="002060"/>
                </a:solidFill>
              </a:rPr>
              <a:t>банками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10" name="Объект 5"/>
          <p:cNvSpPr txBox="1">
            <a:spLocks/>
          </p:cNvSpPr>
          <p:nvPr/>
        </p:nvSpPr>
        <p:spPr>
          <a:xfrm>
            <a:off x="272830" y="4736044"/>
            <a:ext cx="5143236" cy="1723292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6350" cap="flat" cmpd="sng" algn="ctr">
            <a:noFill/>
            <a:prstDash val="solid"/>
            <a:miter lim="800000"/>
          </a:ln>
          <a:effectLst>
            <a:outerShdw blurRad="88900" dist="50800" dir="2400000" algn="tl" rotWithShape="0">
              <a:schemeClr val="accent4">
                <a:lumMod val="50000"/>
              </a:scheme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>
            <a:normAutofit/>
          </a:bodyPr>
          <a:lstStyle>
            <a:defPPr>
              <a:defRPr lang="ru-RU"/>
            </a:defPPr>
            <a:lvl1pPr indent="0" algn="ctr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</a:defRPr>
            </a:lvl1pPr>
            <a:lvl2pPr marL="177800" indent="-889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/>
            </a:lvl2pPr>
            <a:lvl3pPr marL="268288" indent="-9048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/>
            </a:lvl3pPr>
            <a:lvl4pPr marL="357188" indent="-889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/>
            </a:lvl4pPr>
            <a:lvl5pPr marL="446088" indent="-889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ru-RU" dirty="0"/>
              <a:t>Контрольные сроки перехода сотрудников на карты «Мир»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635871" y="4736044"/>
            <a:ext cx="6309362" cy="172329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88900" dist="50800" dir="2400000" algn="tl" rotWithShape="0">
              <a:schemeClr val="accent4">
                <a:lumMod val="50000"/>
              </a:scheme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>
              <a:lnSpc>
                <a:spcPct val="90000"/>
              </a:lnSpc>
            </a:pPr>
            <a:r>
              <a:rPr lang="ru-RU" sz="1600" b="1" dirty="0" smtClean="0">
                <a:solidFill>
                  <a:srgbClr val="002060"/>
                </a:solidFill>
              </a:rPr>
              <a:t>01 </a:t>
            </a:r>
            <a:r>
              <a:rPr lang="ru-RU" sz="1600" b="1" dirty="0">
                <a:solidFill>
                  <a:srgbClr val="002060"/>
                </a:solidFill>
              </a:rPr>
              <a:t>июля 2017 года</a:t>
            </a:r>
          </a:p>
          <a:p>
            <a:pPr marL="88900" indent="-88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</a:rPr>
              <a:t>Начало выдачи карт «Мир» новым сотрудникам для перечисления зарплаты на карты</a:t>
            </a:r>
          </a:p>
          <a:p>
            <a:pPr algn="just">
              <a:lnSpc>
                <a:spcPct val="90000"/>
              </a:lnSpc>
            </a:pPr>
            <a:r>
              <a:rPr lang="ru-RU" sz="1600" b="1" dirty="0">
                <a:solidFill>
                  <a:srgbClr val="002060"/>
                </a:solidFill>
              </a:rPr>
              <a:t>01 июля 2018 года</a:t>
            </a:r>
          </a:p>
          <a:p>
            <a:pPr marL="88900" indent="-88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</a:rPr>
              <a:t>Завершение выдачи карт «Мир» действующим сотрудникам для перечисления зарплаты, ранее выплачивающейся на карты МПС </a:t>
            </a:r>
          </a:p>
        </p:txBody>
      </p:sp>
      <p:sp>
        <p:nvSpPr>
          <p:cNvPr id="22" name="Объект 5"/>
          <p:cNvSpPr txBox="1">
            <a:spLocks/>
          </p:cNvSpPr>
          <p:nvPr/>
        </p:nvSpPr>
        <p:spPr>
          <a:xfrm>
            <a:off x="272830" y="3364500"/>
            <a:ext cx="5178402" cy="90518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6350" cap="flat" cmpd="sng" algn="ctr">
            <a:noFill/>
            <a:prstDash val="solid"/>
            <a:miter lim="800000"/>
          </a:ln>
          <a:effectLst>
            <a:outerShdw blurRad="88900" dist="50800" dir="2400000" algn="tl" rotWithShape="0">
              <a:schemeClr val="accent4">
                <a:lumMod val="50000"/>
              </a:scheme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>
            <a:normAutofit/>
          </a:bodyPr>
          <a:lstStyle>
            <a:defPPr>
              <a:defRPr lang="ru-RU"/>
            </a:defPPr>
            <a:lvl1pPr indent="0" algn="ctr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</a:defRPr>
            </a:lvl1pPr>
            <a:lvl2pPr marL="177800" indent="-889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/>
            </a:lvl2pPr>
            <a:lvl3pPr marL="268288" indent="-9048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/>
            </a:lvl3pPr>
            <a:lvl4pPr marL="357188" indent="-889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/>
            </a:lvl4pPr>
            <a:lvl5pPr marL="446088" indent="-889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ru-RU" dirty="0"/>
              <a:t>Представление отчета о выполнении</a:t>
            </a:r>
          </a:p>
        </p:txBody>
      </p:sp>
      <p:sp>
        <p:nvSpPr>
          <p:cNvPr id="23" name="Заголовок 2"/>
          <p:cNvSpPr>
            <a:spLocks noGrp="1"/>
          </p:cNvSpPr>
          <p:nvPr>
            <p:ph type="title"/>
          </p:nvPr>
        </p:nvSpPr>
        <p:spPr>
          <a:xfrm>
            <a:off x="2965939" y="0"/>
            <a:ext cx="9044357" cy="891112"/>
          </a:xfrm>
        </p:spPr>
        <p:txBody>
          <a:bodyPr>
            <a:normAutofit/>
          </a:bodyPr>
          <a:lstStyle/>
          <a:p>
            <a:pPr algn="r">
              <a:lnSpc>
                <a:spcPct val="100000"/>
              </a:lnSpc>
            </a:pPr>
            <a:r>
              <a:rPr lang="ru-RU" sz="2800" b="1" dirty="0" smtClean="0">
                <a:solidFill>
                  <a:srgbClr val="0066CC"/>
                </a:solidFill>
                <a:latin typeface="Calibri" panose="020F0502020204030204" pitchFamily="34" charset="0"/>
              </a:rPr>
              <a:t>Мероприятия по переходу на карту «Мир»</a:t>
            </a:r>
            <a:endParaRPr lang="ru-RU" sz="2800" b="1" dirty="0">
              <a:solidFill>
                <a:srgbClr val="2CAE4D"/>
              </a:solidFill>
              <a:latin typeface="Calibri" panose="020F0502020204030204" pitchFamily="34" charset="0"/>
            </a:endParaRPr>
          </a:p>
        </p:txBody>
      </p:sp>
      <p:sp>
        <p:nvSpPr>
          <p:cNvPr id="24" name="Объект 5"/>
          <p:cNvSpPr txBox="1">
            <a:spLocks/>
          </p:cNvSpPr>
          <p:nvPr/>
        </p:nvSpPr>
        <p:spPr>
          <a:xfrm>
            <a:off x="290413" y="1695624"/>
            <a:ext cx="5143236" cy="1408512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6350" cap="flat" cmpd="sng" algn="ctr">
            <a:noFill/>
            <a:prstDash val="solid"/>
            <a:miter lim="800000"/>
          </a:ln>
          <a:effectLst>
            <a:outerShdw blurRad="88900" dist="50800" dir="2400000" algn="tl" rotWithShape="0">
              <a:schemeClr val="accent4">
                <a:lumMod val="50000"/>
              </a:scheme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>
            <a:normAutofit/>
          </a:bodyPr>
          <a:lstStyle>
            <a:defPPr>
              <a:defRPr lang="ru-RU"/>
            </a:defPPr>
            <a:lvl1pPr indent="0" algn="ctr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</a:defRPr>
            </a:lvl1pPr>
            <a:lvl2pPr marL="177800" indent="-889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/>
            </a:lvl2pPr>
            <a:lvl3pPr marL="268288" indent="-9048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/>
            </a:lvl3pPr>
            <a:lvl4pPr marL="357188" indent="-889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/>
            </a:lvl4pPr>
            <a:lvl5pPr marL="446088" indent="-889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ru-RU" dirty="0"/>
              <a:t>Планирование и организация перехода сотрудников на карту «Мир»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644666" y="3364500"/>
            <a:ext cx="6365630" cy="90517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88900" dist="50800" dir="2400000" algn="tl" rotWithShape="0">
              <a:schemeClr val="accent4">
                <a:lumMod val="50000"/>
              </a:scheme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solidFill>
                  <a:srgbClr val="002060"/>
                </a:solidFill>
              </a:rPr>
              <a:t>Информирование (предоставление отчета) о переходе органов и организаций бюджетной сферы, их </a:t>
            </a:r>
            <a:r>
              <a:rPr lang="ru-RU" sz="1600" dirty="0">
                <a:solidFill>
                  <a:srgbClr val="002060"/>
                </a:solidFill>
              </a:rPr>
              <a:t>подведомственных учреждений </a:t>
            </a:r>
            <a:r>
              <a:rPr lang="ru-RU" sz="1600" dirty="0" smtClean="0">
                <a:solidFill>
                  <a:srgbClr val="002060"/>
                </a:solidFill>
              </a:rPr>
              <a:t>на карты «Мир»</a:t>
            </a:r>
            <a:endParaRPr lang="ru-RU" sz="1600" dirty="0">
              <a:solidFill>
                <a:srgbClr val="002060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387626" y="4535413"/>
            <a:ext cx="11557607" cy="59635"/>
          </a:xfrm>
          <a:prstGeom prst="line">
            <a:avLst/>
          </a:prstGeom>
          <a:ln cmpd="sng">
            <a:solidFill>
              <a:srgbClr val="3120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C4EB27-9ADE-42C2-9A98-47F5822B2EE7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11095592" y="6482703"/>
            <a:ext cx="1096408" cy="37529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 smtClean="0">
                <a:solidFill>
                  <a:srgbClr val="002060"/>
                </a:solidFill>
              </a:rPr>
              <a:t>Слайд 3</a:t>
            </a:r>
            <a:endParaRPr lang="ru-RU" sz="1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3535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 animBg="1"/>
      <p:bldP spid="16" grpId="0" animBg="1"/>
      <p:bldP spid="21" grpId="0" animBg="1"/>
      <p:bldP spid="10" grpId="0" animBg="1"/>
      <p:bldP spid="13" grpId="0" animBg="1"/>
      <p:bldP spid="22" grpId="0" animBg="1"/>
      <p:bldP spid="24" grpId="0" build="p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420232" y="1820562"/>
            <a:ext cx="2767914" cy="10050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0392001"/>
              </p:ext>
            </p:extLst>
          </p:nvPr>
        </p:nvGraphicFramePr>
        <p:xfrm>
          <a:off x="287216" y="758372"/>
          <a:ext cx="11580192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8415"/>
                <a:gridCol w="3364298"/>
                <a:gridCol w="2856586"/>
                <a:gridCol w="3090893"/>
              </a:tblGrid>
              <a:tr h="343857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Тариф</a:t>
                      </a:r>
                      <a:endParaRPr lang="ru-RU" sz="1800" b="1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МИР</a:t>
                      </a:r>
                      <a:endParaRPr lang="ru-RU" sz="1800" b="1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Visa</a:t>
                      </a:r>
                      <a:endParaRPr lang="ru-RU" sz="1800" b="1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MasterCard</a:t>
                      </a:r>
                      <a:endParaRPr lang="ru-RU" sz="1800" b="1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730695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rgbClr val="002060"/>
                          </a:solidFill>
                        </a:rPr>
                        <a:t>Вступительный взнос</a:t>
                      </a:r>
                      <a:endParaRPr lang="ru-RU" sz="15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rgbClr val="0B591A"/>
                          </a:solidFill>
                        </a:rPr>
                        <a:t>отсутствует</a:t>
                      </a:r>
                      <a:endParaRPr lang="ru-RU" sz="1500" b="1" dirty="0">
                        <a:solidFill>
                          <a:srgbClr val="0B591A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Прямой участник</a:t>
                      </a:r>
                      <a:r>
                        <a:rPr lang="en-US" sz="15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5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</a:t>
                      </a:r>
                    </a:p>
                    <a:p>
                      <a:pPr algn="ctr"/>
                      <a:r>
                        <a:rPr lang="ru-RU" sz="15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 335 тыс. </a:t>
                      </a:r>
                      <a:r>
                        <a:rPr lang="en-US" sz="15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$/</a:t>
                      </a:r>
                      <a:r>
                        <a:rPr lang="ru-RU" sz="15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до</a:t>
                      </a:r>
                      <a:r>
                        <a:rPr lang="ru-RU" sz="1500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20,1 млн. р.</a:t>
                      </a:r>
                      <a:endParaRPr lang="ru-RU" sz="15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Прямой участник</a:t>
                      </a:r>
                      <a:r>
                        <a:rPr lang="en-US" sz="15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5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</a:p>
                    <a:p>
                      <a:pPr algn="ctr"/>
                      <a:r>
                        <a:rPr lang="ru-RU" sz="15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от 30 тыс. до 150 тыс. €/</a:t>
                      </a:r>
                    </a:p>
                    <a:p>
                      <a:pPr algn="ctr"/>
                      <a:r>
                        <a:rPr lang="ru-RU" sz="15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 1,95</a:t>
                      </a:r>
                      <a:r>
                        <a:rPr lang="ru-RU" sz="1500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млн. р. до 9,8 млн. р. </a:t>
                      </a:r>
                      <a:endParaRPr lang="ru-RU" sz="1500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515785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rgbClr val="002060"/>
                          </a:solidFill>
                        </a:rPr>
                        <a:t>За  оборот</a:t>
                      </a:r>
                      <a:r>
                        <a:rPr lang="ru-RU" sz="1500" baseline="0" dirty="0" smtClean="0">
                          <a:solidFill>
                            <a:srgbClr val="002060"/>
                          </a:solidFill>
                        </a:rPr>
                        <a:t> по картам</a:t>
                      </a:r>
                      <a:r>
                        <a:rPr lang="ru-RU" sz="15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</a:p>
                    <a:p>
                      <a:pPr algn="ctr"/>
                      <a:r>
                        <a:rPr lang="ru-RU" sz="15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минимальная плата</a:t>
                      </a:r>
                      <a:endParaRPr lang="ru-RU" sz="1500" baseline="0" dirty="0" smtClean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rgbClr val="0B591A"/>
                          </a:solidFill>
                        </a:rPr>
                        <a:t>отсутствует</a:t>
                      </a:r>
                      <a:endParaRPr lang="ru-RU" sz="1500" b="1" dirty="0">
                        <a:solidFill>
                          <a:srgbClr val="0B591A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</a:t>
                      </a:r>
                      <a:r>
                        <a:rPr lang="ru-RU" sz="1500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15 тыс. до 30 тыс. </a:t>
                      </a:r>
                      <a:r>
                        <a:rPr lang="ru-RU" sz="15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</a:t>
                      </a:r>
                      <a:r>
                        <a:rPr lang="ru-RU" sz="1500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ru-RU" sz="15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от 900 тыс. </a:t>
                      </a:r>
                      <a:r>
                        <a:rPr lang="ru-RU" sz="1500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 1,8 млн. р. </a:t>
                      </a:r>
                      <a:r>
                        <a:rPr lang="ru-RU" sz="15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квартал</a:t>
                      </a:r>
                      <a:endParaRPr lang="ru-RU" sz="15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 </a:t>
                      </a:r>
                      <a:r>
                        <a:rPr lang="ru-RU" sz="1500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тыс. </a:t>
                      </a:r>
                      <a:r>
                        <a:rPr lang="ru-RU" sz="15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€/1,6 </a:t>
                      </a:r>
                      <a:r>
                        <a:rPr lang="ru-RU" sz="1500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млн. р. </a:t>
                      </a:r>
                      <a:r>
                        <a:rPr lang="ru-RU" sz="15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квартал</a:t>
                      </a:r>
                      <a:endParaRPr lang="ru-RU" sz="15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375426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rgbClr val="002060"/>
                          </a:solidFill>
                        </a:rPr>
                        <a:t>За  оборот</a:t>
                      </a:r>
                      <a:r>
                        <a:rPr lang="ru-RU" sz="1500" baseline="0" dirty="0" smtClean="0">
                          <a:solidFill>
                            <a:srgbClr val="002060"/>
                          </a:solidFill>
                        </a:rPr>
                        <a:t> по картам</a:t>
                      </a:r>
                      <a:r>
                        <a:rPr lang="ru-RU" sz="15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</a:p>
                    <a:p>
                      <a:pPr algn="ctr"/>
                      <a:r>
                        <a:rPr lang="ru-RU" sz="15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 объема операций</a:t>
                      </a:r>
                      <a:endParaRPr lang="ru-RU" sz="1500" baseline="0" dirty="0" smtClean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rgbClr val="0B591A"/>
                          </a:solidFill>
                        </a:rPr>
                        <a:t>0,3</a:t>
                      </a:r>
                      <a:r>
                        <a:rPr lang="ru-RU" sz="1500" b="0" baseline="0" dirty="0" smtClean="0">
                          <a:solidFill>
                            <a:srgbClr val="0B591A"/>
                          </a:solidFill>
                        </a:rPr>
                        <a:t> р. (дебетовая, предоплаченная карта), 0,03% (другие продукты), </a:t>
                      </a:r>
                    </a:p>
                    <a:p>
                      <a:pPr algn="ctr"/>
                      <a:r>
                        <a:rPr lang="ru-RU" sz="1500" b="1" u="sng" baseline="0" dirty="0" smtClean="0">
                          <a:solidFill>
                            <a:srgbClr val="0B591A"/>
                          </a:solidFill>
                        </a:rPr>
                        <a:t>только межбанковский оборот</a:t>
                      </a:r>
                      <a:r>
                        <a:rPr lang="ru-RU" sz="1500" b="0" baseline="0" dirty="0" smtClean="0">
                          <a:solidFill>
                            <a:srgbClr val="0B591A"/>
                          </a:solidFill>
                        </a:rPr>
                        <a:t>, внутрибанковский оборот не облагается </a:t>
                      </a:r>
                    </a:p>
                    <a:p>
                      <a:pPr algn="ctr"/>
                      <a:r>
                        <a:rPr lang="ru-RU" sz="1500" b="0" baseline="0" dirty="0" smtClean="0">
                          <a:solidFill>
                            <a:srgbClr val="0B591A"/>
                          </a:solidFill>
                        </a:rPr>
                        <a:t>(внутрибанковский оборот в 2-4 раза превышает межбанковский)</a:t>
                      </a:r>
                      <a:endParaRPr lang="ru-RU" sz="1500" b="0" dirty="0">
                        <a:solidFill>
                          <a:srgbClr val="0B591A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0,01%-0,05%, межбанковский </a:t>
                      </a:r>
                      <a:r>
                        <a:rPr lang="en-US" sz="15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(off-us) </a:t>
                      </a:r>
                      <a:r>
                        <a:rPr lang="ru-RU" sz="15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</a:t>
                      </a:r>
                      <a:r>
                        <a:rPr lang="ru-RU" sz="1500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внутрибанковский (</a:t>
                      </a:r>
                      <a:r>
                        <a:rPr lang="en-US" sz="15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on-us</a:t>
                      </a:r>
                      <a:r>
                        <a:rPr lang="ru-RU" sz="15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en-US" sz="15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5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оборот</a:t>
                      </a:r>
                      <a:endParaRPr lang="ru-RU" sz="15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0,01%-0,05%</a:t>
                      </a:r>
                      <a:r>
                        <a:rPr lang="ru-RU" sz="1500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5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межбанковский </a:t>
                      </a:r>
                      <a:r>
                        <a:rPr lang="en-US" sz="15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(off-us) </a:t>
                      </a:r>
                      <a:r>
                        <a:rPr lang="ru-RU" sz="15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</a:t>
                      </a:r>
                      <a:r>
                        <a:rPr lang="ru-RU" sz="1500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внутрибанковский (</a:t>
                      </a:r>
                      <a:r>
                        <a:rPr lang="en-US" sz="15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on-us</a:t>
                      </a:r>
                      <a:r>
                        <a:rPr lang="ru-RU" sz="15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en-US" sz="15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5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оборот</a:t>
                      </a:r>
                      <a:endParaRPr lang="ru-RU" sz="15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51578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solidFill>
                            <a:srgbClr val="002060"/>
                          </a:solidFill>
                        </a:rPr>
                        <a:t>Первоначальная настройка </a:t>
                      </a:r>
                      <a:endParaRPr lang="ru-RU" sz="15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kern="1200" dirty="0" smtClean="0">
                          <a:solidFill>
                            <a:srgbClr val="0B591A"/>
                          </a:solidFill>
                          <a:latin typeface="+mn-lt"/>
                          <a:ea typeface="+mn-ea"/>
                          <a:cs typeface="+mn-cs"/>
                        </a:rPr>
                        <a:t>400-600 тыс.р. Единовременно</a:t>
                      </a:r>
                      <a:r>
                        <a:rPr lang="en-US" sz="1500" b="0" kern="1200" dirty="0" smtClean="0">
                          <a:solidFill>
                            <a:srgbClr val="0B591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500" b="0" kern="1200" dirty="0" smtClean="0">
                        <a:solidFill>
                          <a:srgbClr val="0B591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kern="1200" dirty="0" smtClean="0">
                          <a:solidFill>
                            <a:srgbClr val="0B591A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1500" b="1" i="1" u="sng" kern="1200" dirty="0" smtClean="0">
                          <a:solidFill>
                            <a:srgbClr val="0B591A"/>
                          </a:solidFill>
                          <a:latin typeface="+mn-lt"/>
                          <a:ea typeface="+mn-ea"/>
                          <a:cs typeface="+mn-cs"/>
                        </a:rPr>
                        <a:t>до</a:t>
                      </a:r>
                      <a:r>
                        <a:rPr lang="en-US" sz="1500" b="1" i="1" u="sng" kern="1200" dirty="0" smtClean="0">
                          <a:solidFill>
                            <a:srgbClr val="0B591A"/>
                          </a:solidFill>
                          <a:latin typeface="+mn-lt"/>
                          <a:ea typeface="+mn-ea"/>
                          <a:cs typeface="+mn-cs"/>
                        </a:rPr>
                        <a:t> 02/2018 </a:t>
                      </a:r>
                      <a:r>
                        <a:rPr lang="ru-RU" sz="1500" b="1" i="1" u="sng" kern="1200" dirty="0" smtClean="0">
                          <a:solidFill>
                            <a:srgbClr val="0B591A"/>
                          </a:solidFill>
                          <a:latin typeface="+mn-lt"/>
                          <a:ea typeface="+mn-ea"/>
                          <a:cs typeface="+mn-cs"/>
                        </a:rPr>
                        <a:t>не применяется!</a:t>
                      </a:r>
                      <a:r>
                        <a:rPr lang="ru-RU" sz="1500" b="1" kern="1200" dirty="0" smtClean="0">
                          <a:solidFill>
                            <a:srgbClr val="0B591A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solidFill>
                            <a:srgbClr val="002060"/>
                          </a:solidFill>
                        </a:rPr>
                        <a:t>19 тыс.</a:t>
                      </a:r>
                      <a:r>
                        <a:rPr lang="en-US" sz="1500" dirty="0" smtClean="0">
                          <a:solidFill>
                            <a:srgbClr val="002060"/>
                          </a:solidFill>
                        </a:rPr>
                        <a:t>$ (1 140</a:t>
                      </a:r>
                      <a:r>
                        <a:rPr lang="ru-RU" sz="1500" dirty="0" smtClean="0">
                          <a:solidFill>
                            <a:srgbClr val="002060"/>
                          </a:solidFill>
                        </a:rPr>
                        <a:t> тыс.р.)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solidFill>
                            <a:srgbClr val="002060"/>
                          </a:solidFill>
                        </a:rPr>
                        <a:t>18 тыс.</a:t>
                      </a:r>
                      <a:r>
                        <a:rPr lang="ru-RU" sz="15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€ (1 150 тыс.р.)</a:t>
                      </a:r>
                      <a:endParaRPr lang="ru-RU" sz="1500" dirty="0" smtClean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1578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solidFill>
                            <a:srgbClr val="002060"/>
                          </a:solidFill>
                        </a:rPr>
                        <a:t>Предоставление</a:t>
                      </a:r>
                      <a:r>
                        <a:rPr lang="ru-RU" sz="1500" baseline="0" dirty="0" smtClean="0">
                          <a:solidFill>
                            <a:srgbClr val="002060"/>
                          </a:solidFill>
                        </a:rPr>
                        <a:t> идентификатора (БИН)</a:t>
                      </a:r>
                      <a:endParaRPr lang="ru-RU" sz="15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kern="1200" dirty="0" smtClean="0">
                          <a:solidFill>
                            <a:srgbClr val="0B591A"/>
                          </a:solidFill>
                          <a:latin typeface="+mn-lt"/>
                          <a:ea typeface="+mn-ea"/>
                          <a:cs typeface="+mn-cs"/>
                        </a:rPr>
                        <a:t>10 000 р. единовременно</a:t>
                      </a:r>
                      <a:endParaRPr lang="ru-RU" sz="1500" b="0" kern="1200" dirty="0">
                        <a:solidFill>
                          <a:srgbClr val="0B591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rgbClr val="002060"/>
                          </a:solidFill>
                        </a:rPr>
                        <a:t>3 тыс</a:t>
                      </a:r>
                      <a:r>
                        <a:rPr lang="en-US" sz="1500" dirty="0" smtClean="0">
                          <a:solidFill>
                            <a:srgbClr val="002060"/>
                          </a:solidFill>
                        </a:rPr>
                        <a:t>.$ (180 </a:t>
                      </a:r>
                      <a:r>
                        <a:rPr lang="ru-RU" sz="1500" dirty="0" smtClean="0">
                          <a:solidFill>
                            <a:srgbClr val="002060"/>
                          </a:solidFill>
                        </a:rPr>
                        <a:t>тыс.р.)</a:t>
                      </a:r>
                      <a:endParaRPr lang="ru-RU" sz="15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rgbClr val="002060"/>
                          </a:solidFill>
                        </a:rPr>
                        <a:t>250</a:t>
                      </a:r>
                      <a:r>
                        <a:rPr lang="ru-RU" sz="15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€ (16 тыс.р.)</a:t>
                      </a:r>
                      <a:endParaRPr lang="ru-RU" sz="15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73069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solidFill>
                            <a:srgbClr val="002060"/>
                          </a:solidFill>
                        </a:rPr>
                        <a:t>Доступ к сети</a:t>
                      </a:r>
                      <a:endParaRPr lang="ru-RU" sz="15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kern="1200" dirty="0" smtClean="0">
                          <a:solidFill>
                            <a:srgbClr val="0B591A"/>
                          </a:solidFill>
                          <a:latin typeface="+mn-lt"/>
                          <a:ea typeface="+mn-ea"/>
                          <a:cs typeface="+mn-cs"/>
                        </a:rPr>
                        <a:t>50 тыс.р. Ежемесячно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kern="1200" dirty="0" smtClean="0">
                          <a:solidFill>
                            <a:srgbClr val="0B591A"/>
                          </a:solidFill>
                          <a:latin typeface="+mn-lt"/>
                          <a:ea typeface="+mn-ea"/>
                          <a:cs typeface="+mn-cs"/>
                        </a:rPr>
                        <a:t>(оплачивает только прямой участник)</a:t>
                      </a:r>
                      <a:endParaRPr lang="ru-RU" sz="1500" b="0" kern="1200" dirty="0">
                        <a:solidFill>
                          <a:srgbClr val="0B591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rgbClr val="002060"/>
                          </a:solidFill>
                        </a:rPr>
                        <a:t>3000</a:t>
                      </a:r>
                      <a:r>
                        <a:rPr lang="en-US" sz="1500" dirty="0" smtClean="0">
                          <a:solidFill>
                            <a:srgbClr val="002060"/>
                          </a:solidFill>
                        </a:rPr>
                        <a:t>$ (180 </a:t>
                      </a:r>
                      <a:r>
                        <a:rPr lang="ru-RU" sz="1500" dirty="0" smtClean="0">
                          <a:solidFill>
                            <a:srgbClr val="002060"/>
                          </a:solidFill>
                        </a:rPr>
                        <a:t>тыс.р</a:t>
                      </a:r>
                      <a:r>
                        <a:rPr lang="en-US" sz="1500" dirty="0" smtClean="0">
                          <a:solidFill>
                            <a:srgbClr val="002060"/>
                          </a:solidFill>
                        </a:rPr>
                        <a:t>)-</a:t>
                      </a:r>
                      <a:r>
                        <a:rPr lang="ru-RU" sz="1500" dirty="0" smtClean="0">
                          <a:solidFill>
                            <a:srgbClr val="002060"/>
                          </a:solidFill>
                        </a:rPr>
                        <a:t>Прямой</a:t>
                      </a:r>
                      <a:r>
                        <a:rPr lang="ru-RU" sz="1500" baseline="0" dirty="0" smtClean="0">
                          <a:solidFill>
                            <a:srgbClr val="002060"/>
                          </a:solidFill>
                        </a:rPr>
                        <a:t> участник,</a:t>
                      </a:r>
                    </a:p>
                    <a:p>
                      <a:pPr algn="ctr"/>
                      <a:r>
                        <a:rPr lang="ru-RU" sz="1500" baseline="0" dirty="0" smtClean="0">
                          <a:solidFill>
                            <a:srgbClr val="002060"/>
                          </a:solidFill>
                        </a:rPr>
                        <a:t>1500</a:t>
                      </a:r>
                      <a:r>
                        <a:rPr lang="en-US" sz="1500" baseline="0" dirty="0" smtClean="0">
                          <a:solidFill>
                            <a:srgbClr val="002060"/>
                          </a:solidFill>
                        </a:rPr>
                        <a:t>$ (90 </a:t>
                      </a:r>
                      <a:r>
                        <a:rPr lang="ru-RU" sz="1500" baseline="0" dirty="0" smtClean="0">
                          <a:solidFill>
                            <a:srgbClr val="002060"/>
                          </a:solidFill>
                        </a:rPr>
                        <a:t>тыс.р.) косвенный участник</a:t>
                      </a:r>
                      <a:endParaRPr lang="ru-RU" sz="15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rgbClr val="002060"/>
                          </a:solidFill>
                        </a:rPr>
                        <a:t>От 2500</a:t>
                      </a:r>
                      <a:r>
                        <a:rPr lang="ru-RU" sz="15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€ (160тыс.р)</a:t>
                      </a:r>
                      <a:endParaRPr lang="ru-RU" sz="15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Текст 3"/>
          <p:cNvSpPr txBox="1">
            <a:spLocks/>
          </p:cNvSpPr>
          <p:nvPr/>
        </p:nvSpPr>
        <p:spPr>
          <a:xfrm>
            <a:off x="3244958" y="196948"/>
            <a:ext cx="8622450" cy="561424"/>
          </a:xfrm>
          <a:prstGeom prst="rect">
            <a:avLst/>
          </a:prstGeom>
        </p:spPr>
        <p:txBody>
          <a:bodyPr>
            <a:noAutofit/>
          </a:bodyPr>
          <a:lstStyle>
            <a:lvl1pPr marL="88900" indent="-88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177800" indent="-88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268288" indent="-904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357188" indent="-88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446088" indent="-88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2800" b="1" dirty="0" smtClean="0">
                <a:solidFill>
                  <a:srgbClr val="0066CC"/>
                </a:solidFill>
                <a:latin typeface="Calibri" panose="020F0502020204030204" pitchFamily="34" charset="0"/>
                <a:ea typeface="+mj-ea"/>
                <a:cs typeface="+mj-cs"/>
              </a:rPr>
              <a:t>Тарифы </a:t>
            </a:r>
            <a:r>
              <a:rPr lang="ru-RU" sz="2800" b="1" dirty="0">
                <a:solidFill>
                  <a:srgbClr val="0066CC"/>
                </a:solidFill>
                <a:latin typeface="Calibri" panose="020F0502020204030204" pitchFamily="34" charset="0"/>
                <a:ea typeface="+mj-ea"/>
                <a:cs typeface="+mj-cs"/>
              </a:rPr>
              <a:t>платежной системы «МИР»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21323" y="5938585"/>
            <a:ext cx="10474270" cy="509107"/>
          </a:xfrm>
          <a:prstGeom prst="rect">
            <a:avLst/>
          </a:prstGeom>
          <a:solidFill>
            <a:schemeClr val="accent2">
              <a:lumMod val="60000"/>
              <a:lumOff val="40000"/>
              <a:alpha val="38000"/>
            </a:schemeClr>
          </a:solidFill>
          <a:ln w="19050">
            <a:solidFill>
              <a:schemeClr val="tx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Тарифы Платежной Системы «МИР» на </a:t>
            </a:r>
            <a:r>
              <a:rPr lang="ru-RU" sz="2000" b="1" dirty="0" smtClean="0">
                <a:solidFill>
                  <a:srgbClr val="FF0000"/>
                </a:solidFill>
              </a:rPr>
              <a:t>20-70%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</a:rPr>
              <a:t>ниже тарифов международных платежных систем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1095592" y="6411056"/>
            <a:ext cx="1096408" cy="375297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>
                <a:solidFill>
                  <a:srgbClr val="002060"/>
                </a:solidFill>
              </a:rPr>
              <a:t>Слайд 4</a:t>
            </a:r>
            <a:endParaRPr lang="ru-RU" sz="1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2664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420232" y="1820562"/>
            <a:ext cx="2767914" cy="10050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6484089"/>
              </p:ext>
            </p:extLst>
          </p:nvPr>
        </p:nvGraphicFramePr>
        <p:xfrm>
          <a:off x="361573" y="758372"/>
          <a:ext cx="11580192" cy="56162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36704"/>
                <a:gridCol w="2567354"/>
                <a:gridCol w="2801815"/>
                <a:gridCol w="2774319"/>
              </a:tblGrid>
              <a:tr h="32047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Сервис</a:t>
                      </a:r>
                      <a:endParaRPr lang="ru-RU" sz="1400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МИР</a:t>
                      </a:r>
                      <a:endParaRPr lang="ru-RU" sz="1400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Visa</a:t>
                      </a:r>
                      <a:endParaRPr lang="ru-RU" sz="1400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MasterCard</a:t>
                      </a:r>
                      <a:endParaRPr lang="ru-RU" sz="1400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9239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baseline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Базовые функции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(снятие наличных, безналичная оплата покупок, ЖКХ, мобильной связи и иных услуг,  информация по операциям и остатку)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51275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Бесконтактные</a:t>
                      </a:r>
                      <a:r>
                        <a:rPr lang="ru-RU" sz="1800" b="1" baseline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 платежи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87667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Интернет-платежи </a:t>
                      </a:r>
                    </a:p>
                    <a:p>
                      <a:pPr algn="ctr"/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(</a:t>
                      </a:r>
                      <a:r>
                        <a:rPr lang="en-US" sz="1400" b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3D</a:t>
                      </a:r>
                      <a:r>
                        <a:rPr lang="en-US" sz="1400" b="0" baseline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 SECURE) 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58796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baseline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Мобильные платежи</a:t>
                      </a:r>
                      <a:endParaRPr lang="en-US" sz="1800" b="1" baseline="0" dirty="0" smtClean="0">
                        <a:solidFill>
                          <a:srgbClr val="002060"/>
                        </a:solidFill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(</a:t>
                      </a:r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в</a:t>
                      </a:r>
                      <a:r>
                        <a:rPr lang="ru-RU" sz="1400" b="0" baseline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 </a:t>
                      </a:r>
                      <a:r>
                        <a:rPr lang="ru-RU" sz="1400" b="0" baseline="0" dirty="0" err="1" smtClean="0">
                          <a:solidFill>
                            <a:srgbClr val="002060"/>
                          </a:solidFill>
                          <a:latin typeface="+mn-lt"/>
                        </a:rPr>
                        <a:t>т.ч</a:t>
                      </a:r>
                      <a:r>
                        <a:rPr lang="ru-RU" sz="1400" b="0" baseline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. </a:t>
                      </a:r>
                      <a:r>
                        <a:rPr lang="en-US" sz="1400" b="0" baseline="0" dirty="0" err="1" smtClean="0">
                          <a:solidFill>
                            <a:srgbClr val="002060"/>
                          </a:solidFill>
                          <a:latin typeface="+mn-lt"/>
                        </a:rPr>
                        <a:t>SamsungPay</a:t>
                      </a:r>
                      <a:r>
                        <a:rPr lang="ru-RU" sz="1400" b="0" baseline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,</a:t>
                      </a:r>
                      <a:r>
                        <a:rPr lang="en-US" sz="1400" b="0" baseline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0" baseline="0" dirty="0" err="1" smtClean="0">
                          <a:solidFill>
                            <a:srgbClr val="002060"/>
                          </a:solidFill>
                          <a:latin typeface="+mn-lt"/>
                        </a:rPr>
                        <a:t>ApplePay</a:t>
                      </a:r>
                      <a:r>
                        <a:rPr lang="en-US" sz="1400" b="0" baseline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)</a:t>
                      </a:r>
                      <a:endParaRPr lang="ru-RU" sz="1400" b="0" baseline="0" dirty="0" smtClean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Font typeface="Wingdings" pitchFamily="2" charset="2"/>
                        <a:buNone/>
                      </a:pPr>
                      <a:r>
                        <a:rPr lang="ru-RU" sz="2000" b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en-US" sz="2000" b="0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buFont typeface="Wingdings" pitchFamily="2" charset="2"/>
                        <a:buNone/>
                      </a:pPr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с ноября 2017 г.</a:t>
                      </a:r>
                      <a:endParaRPr lang="ru-RU" sz="16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Font typeface="Wingdings" pitchFamily="2" charset="2"/>
                        <a:buNone/>
                      </a:pPr>
                      <a:r>
                        <a:rPr lang="ru-RU" sz="2000" b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ru-RU" sz="2000" b="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2000" b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ru-RU" sz="2000" b="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87962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Транспортные и</a:t>
                      </a:r>
                      <a:r>
                        <a:rPr lang="ru-RU" sz="1800" b="1" baseline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 социальные карты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64395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baseline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П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рограмма лояльности,</a:t>
                      </a:r>
                      <a:endParaRPr lang="en-US" sz="1800" b="1" dirty="0" smtClean="0">
                        <a:solidFill>
                          <a:srgbClr val="002060"/>
                        </a:solidFill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включая </a:t>
                      </a:r>
                      <a:r>
                        <a:rPr lang="en-US" sz="18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cash-back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Font typeface="Wingdings" pitchFamily="2" charset="2"/>
                        <a:buNone/>
                      </a:pPr>
                      <a:r>
                        <a:rPr lang="ru-RU" sz="2000" b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en-US" sz="2000" b="0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2000" b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с сентября 2017 г.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29219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Перевод с карты на карту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Font typeface="Wingdings" pitchFamily="2" charset="2"/>
                        <a:buNone/>
                      </a:pPr>
                      <a:r>
                        <a:rPr lang="ru-RU" sz="2000" b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ru-RU" sz="2000" b="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Font typeface="Wingdings" pitchFamily="2" charset="2"/>
                        <a:buNone/>
                      </a:pPr>
                      <a:r>
                        <a:rPr lang="ru-RU" sz="2000" b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ru-RU" sz="2000" b="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2000" b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5319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Неименные карты</a:t>
                      </a:r>
                    </a:p>
                    <a:p>
                      <a:pPr algn="ctr"/>
                      <a:endParaRPr lang="ru-RU" sz="14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Font typeface="Wingdings" pitchFamily="2" charset="2"/>
                        <a:buNone/>
                      </a:pPr>
                      <a:r>
                        <a:rPr lang="ru-RU" sz="2000" b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ru-RU" sz="2000" b="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Font typeface="Wingdings" pitchFamily="2" charset="2"/>
                        <a:buNone/>
                      </a:pPr>
                      <a:r>
                        <a:rPr lang="ru-RU" sz="2000" b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ru-RU" sz="2000" b="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2000" b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Текст 3"/>
          <p:cNvSpPr txBox="1">
            <a:spLocks/>
          </p:cNvSpPr>
          <p:nvPr/>
        </p:nvSpPr>
        <p:spPr>
          <a:xfrm>
            <a:off x="2625970" y="182880"/>
            <a:ext cx="9404922" cy="575492"/>
          </a:xfrm>
          <a:prstGeom prst="rect">
            <a:avLst/>
          </a:prstGeom>
        </p:spPr>
        <p:txBody>
          <a:bodyPr>
            <a:noAutofit/>
          </a:bodyPr>
          <a:lstStyle>
            <a:lvl1pPr marL="88900" indent="-88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177800" indent="-88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268288" indent="-904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357188" indent="-88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446088" indent="-88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2800" b="1" dirty="0">
                <a:solidFill>
                  <a:srgbClr val="0066CC"/>
                </a:solidFill>
                <a:latin typeface="Calibri" panose="020F0502020204030204" pitchFamily="34" charset="0"/>
                <a:ea typeface="+mj-ea"/>
                <a:cs typeface="+mj-cs"/>
              </a:rPr>
              <a:t>Сервисы платежной системы «МИР» в сравнении с МПС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0934484" y="6374651"/>
            <a:ext cx="1096408" cy="375297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>
                <a:solidFill>
                  <a:srgbClr val="002060"/>
                </a:solidFill>
              </a:rPr>
              <a:t>Слайд 5</a:t>
            </a:r>
            <a:endParaRPr lang="ru-RU" sz="1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5570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BRF Lavender ENG">
  <a:themeElements>
    <a:clrScheme name="CBRF new">
      <a:dk1>
        <a:srgbClr val="8A8A8D"/>
      </a:dk1>
      <a:lt1>
        <a:sysClr val="window" lastClr="FFFFFF"/>
      </a:lt1>
      <a:dk2>
        <a:srgbClr val="B9B8BA"/>
      </a:dk2>
      <a:lt2>
        <a:srgbClr val="E7E6E6"/>
      </a:lt2>
      <a:accent1>
        <a:srgbClr val="77777A"/>
      </a:accent1>
      <a:accent2>
        <a:srgbClr val="3E96DB"/>
      </a:accent2>
      <a:accent3>
        <a:srgbClr val="A89B9D"/>
      </a:accent3>
      <a:accent4>
        <a:srgbClr val="8586C6"/>
      </a:accent4>
      <a:accent5>
        <a:srgbClr val="B46E28"/>
      </a:accent5>
      <a:accent6>
        <a:srgbClr val="AB5253"/>
      </a:accent6>
      <a:hlink>
        <a:srgbClr val="77777A"/>
      </a:hlink>
      <a:folHlink>
        <a:srgbClr val="77777A"/>
      </a:folHlink>
    </a:clrScheme>
    <a:fontScheme name="Другая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 anchor="t" anchorCtr="0">
        <a:noAutofit/>
      </a:bodyPr>
      <a:lstStyle>
        <a:defPPr algn="l">
          <a:lnSpc>
            <a:spcPct val="90000"/>
          </a:lnSpc>
          <a:defRPr sz="2000" cap="none" baseline="0" dirty="0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BRF Lavender ENG">
  <a:themeElements>
    <a:clrScheme name="CBRF new">
      <a:dk1>
        <a:srgbClr val="8A8A8D"/>
      </a:dk1>
      <a:lt1>
        <a:sysClr val="window" lastClr="FFFFFF"/>
      </a:lt1>
      <a:dk2>
        <a:srgbClr val="B9B8BA"/>
      </a:dk2>
      <a:lt2>
        <a:srgbClr val="E7E6E6"/>
      </a:lt2>
      <a:accent1>
        <a:srgbClr val="77777A"/>
      </a:accent1>
      <a:accent2>
        <a:srgbClr val="3E96DB"/>
      </a:accent2>
      <a:accent3>
        <a:srgbClr val="A89B9D"/>
      </a:accent3>
      <a:accent4>
        <a:srgbClr val="8586C6"/>
      </a:accent4>
      <a:accent5>
        <a:srgbClr val="B46E28"/>
      </a:accent5>
      <a:accent6>
        <a:srgbClr val="AB5253"/>
      </a:accent6>
      <a:hlink>
        <a:srgbClr val="77777A"/>
      </a:hlink>
      <a:folHlink>
        <a:srgbClr val="77777A"/>
      </a:folHlink>
    </a:clrScheme>
    <a:fontScheme name="Другая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 anchor="t" anchorCtr="0">
        <a:noAutofit/>
      </a:bodyPr>
      <a:lstStyle>
        <a:defPPr algn="l">
          <a:lnSpc>
            <a:spcPct val="90000"/>
          </a:lnSpc>
          <a:defRPr sz="2000" cap="none" baseline="0" dirty="0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BRF Lavender ENG">
  <a:themeElements>
    <a:clrScheme name="CBRF new">
      <a:dk1>
        <a:srgbClr val="8A8A8D"/>
      </a:dk1>
      <a:lt1>
        <a:sysClr val="window" lastClr="FFFFFF"/>
      </a:lt1>
      <a:dk2>
        <a:srgbClr val="B9B8BA"/>
      </a:dk2>
      <a:lt2>
        <a:srgbClr val="E7E6E6"/>
      </a:lt2>
      <a:accent1>
        <a:srgbClr val="77777A"/>
      </a:accent1>
      <a:accent2>
        <a:srgbClr val="3E96DB"/>
      </a:accent2>
      <a:accent3>
        <a:srgbClr val="A89B9D"/>
      </a:accent3>
      <a:accent4>
        <a:srgbClr val="8586C6"/>
      </a:accent4>
      <a:accent5>
        <a:srgbClr val="B46E28"/>
      </a:accent5>
      <a:accent6>
        <a:srgbClr val="AB5253"/>
      </a:accent6>
      <a:hlink>
        <a:srgbClr val="77777A"/>
      </a:hlink>
      <a:folHlink>
        <a:srgbClr val="77777A"/>
      </a:folHlink>
    </a:clrScheme>
    <a:fontScheme name="Другая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 anchor="t" anchorCtr="0">
        <a:noAutofit/>
      </a:bodyPr>
      <a:lstStyle>
        <a:defPPr algn="l">
          <a:lnSpc>
            <a:spcPct val="90000"/>
          </a:lnSpc>
          <a:defRPr sz="2000" cap="none" baseline="0" dirty="0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18957</TotalTime>
  <Words>855</Words>
  <Application>Microsoft Office PowerPoint</Application>
  <PresentationFormat>Широкоэкранный</PresentationFormat>
  <Paragraphs>142</Paragraphs>
  <Slides>6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6</vt:i4>
      </vt:variant>
    </vt:vector>
  </HeadingPairs>
  <TitlesOfParts>
    <vt:vector size="14" baseType="lpstr">
      <vt:lpstr>Arial</vt:lpstr>
      <vt:lpstr>Arial Narrow</vt:lpstr>
      <vt:lpstr>Calibri</vt:lpstr>
      <vt:lpstr>Wingdings</vt:lpstr>
      <vt:lpstr>CBRF Lavender ENG</vt:lpstr>
      <vt:lpstr>Специальное оформление</vt:lpstr>
      <vt:lpstr>1_CBRF Lavender ENG</vt:lpstr>
      <vt:lpstr>3_CBRF Lavender ENG</vt:lpstr>
      <vt:lpstr>Презентация PowerPoint</vt:lpstr>
      <vt:lpstr>Слайд 1</vt:lpstr>
      <vt:lpstr>Требования законодательства в части эмиссии карт «Мир»</vt:lpstr>
      <vt:lpstr>Мероприятия по переходу на карту «Мир»</vt:lpstr>
      <vt:lpstr>Слайд 4</vt:lpstr>
      <vt:lpstr>Слайд 5</vt:lpstr>
    </vt:vector>
  </TitlesOfParts>
  <Company>Publicis Groupe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Кузнецов Антон Павлович</dc:creator>
  <cp:lastModifiedBy>Никулина Ольга Григорьевна</cp:lastModifiedBy>
  <cp:revision>733</cp:revision>
  <cp:lastPrinted>2017-05-03T08:10:51Z</cp:lastPrinted>
  <dcterms:created xsi:type="dcterms:W3CDTF">2014-11-11T13:51:28Z</dcterms:created>
  <dcterms:modified xsi:type="dcterms:W3CDTF">2017-05-03T08:11:17Z</dcterms:modified>
</cp:coreProperties>
</file>