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8"/>
  </p:notesMasterIdLst>
  <p:sldIdLst>
    <p:sldId id="256" r:id="rId4"/>
    <p:sldId id="275" r:id="rId5"/>
    <p:sldId id="267" r:id="rId6"/>
    <p:sldId id="257" r:id="rId7"/>
    <p:sldId id="269" r:id="rId8"/>
    <p:sldId id="282" r:id="rId9"/>
    <p:sldId id="271" r:id="rId10"/>
    <p:sldId id="266" r:id="rId11"/>
    <p:sldId id="273" r:id="rId12"/>
    <p:sldId id="274" r:id="rId13"/>
    <p:sldId id="278" r:id="rId14"/>
    <p:sldId id="279" r:id="rId15"/>
    <p:sldId id="280" r:id="rId16"/>
    <p:sldId id="281" r:id="rId17"/>
    <p:sldId id="291" r:id="rId18"/>
    <p:sldId id="284" r:id="rId19"/>
    <p:sldId id="285" r:id="rId20"/>
    <p:sldId id="290" r:id="rId21"/>
    <p:sldId id="286" r:id="rId22"/>
    <p:sldId id="283" r:id="rId23"/>
    <p:sldId id="277" r:id="rId24"/>
    <p:sldId id="260" r:id="rId25"/>
    <p:sldId id="262" r:id="rId26"/>
    <p:sldId id="264" r:id="rId27"/>
  </p:sldIdLst>
  <p:sldSz cx="10080625" cy="567055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91E0"/>
    <a:srgbClr val="EEC412"/>
    <a:srgbClr val="F1D60F"/>
    <a:srgbClr val="134AB7"/>
    <a:srgbClr val="980CEE"/>
    <a:srgbClr val="13DB26"/>
    <a:srgbClr val="7DE420"/>
    <a:srgbClr val="0CE65F"/>
    <a:srgbClr val="009A46"/>
    <a:srgbClr val="B88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6" autoAdjust="0"/>
    <p:restoredTop sz="94660"/>
  </p:normalViewPr>
  <p:slideViewPr>
    <p:cSldViewPr>
      <p:cViewPr>
        <p:scale>
          <a:sx n="120" d="100"/>
          <a:sy n="120" d="100"/>
        </p:scale>
        <p:origin x="-1254" y="-336"/>
      </p:cViewPr>
      <p:guideLst>
        <p:guide orient="horz" pos="1786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88024C-C783-429C-B80C-0B8892EF763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55F159-5094-4939-B95F-B0EF2A074707}">
      <dgm:prSet phldrT="[Текст]"/>
      <dgm:spPr/>
      <dgm:t>
        <a:bodyPr/>
        <a:lstStyle/>
        <a:p>
          <a:r>
            <a:rPr lang="ru-RU" dirty="0" smtClean="0"/>
            <a:t>ЦИК России</a:t>
          </a:r>
          <a:endParaRPr lang="ru-RU" dirty="0"/>
        </a:p>
      </dgm:t>
    </dgm:pt>
    <dgm:pt modelId="{C9CAD180-323B-4F8A-A953-5268E64C6EBD}" type="parTrans" cxnId="{2C7A48BA-DF3F-4E28-AE61-57479C4DC4D0}">
      <dgm:prSet/>
      <dgm:spPr/>
      <dgm:t>
        <a:bodyPr/>
        <a:lstStyle/>
        <a:p>
          <a:endParaRPr lang="ru-RU"/>
        </a:p>
      </dgm:t>
    </dgm:pt>
    <dgm:pt modelId="{8B4162F4-E81E-4A55-B57C-7572F57F18DF}" type="sibTrans" cxnId="{2C7A48BA-DF3F-4E28-AE61-57479C4DC4D0}">
      <dgm:prSet/>
      <dgm:spPr/>
      <dgm:t>
        <a:bodyPr/>
        <a:lstStyle/>
        <a:p>
          <a:endParaRPr lang="ru-RU"/>
        </a:p>
      </dgm:t>
    </dgm:pt>
    <dgm:pt modelId="{0CFC80AB-8A3F-4E22-AF27-9AE4D61FFDC9}">
      <dgm:prSet phldrT="[Текст]"/>
      <dgm:spPr/>
      <dgm:t>
        <a:bodyPr/>
        <a:lstStyle/>
        <a:p>
          <a:r>
            <a:rPr lang="ru-RU" dirty="0" smtClean="0"/>
            <a:t>ИКСРФ</a:t>
          </a:r>
          <a:endParaRPr lang="ru-RU" dirty="0"/>
        </a:p>
      </dgm:t>
    </dgm:pt>
    <dgm:pt modelId="{7BE8BB9E-C605-4C9B-AE6D-B29813A5A02D}" type="parTrans" cxnId="{4699309F-741F-4E07-906A-792A27CA6F8D}">
      <dgm:prSet/>
      <dgm:spPr/>
      <dgm:t>
        <a:bodyPr/>
        <a:lstStyle/>
        <a:p>
          <a:endParaRPr lang="ru-RU"/>
        </a:p>
      </dgm:t>
    </dgm:pt>
    <dgm:pt modelId="{43DE921B-1387-46D6-9B22-687F2774B832}" type="sibTrans" cxnId="{4699309F-741F-4E07-906A-792A27CA6F8D}">
      <dgm:prSet/>
      <dgm:spPr/>
      <dgm:t>
        <a:bodyPr/>
        <a:lstStyle/>
        <a:p>
          <a:endParaRPr lang="ru-RU"/>
        </a:p>
      </dgm:t>
    </dgm:pt>
    <dgm:pt modelId="{5215A1DD-3773-4FAF-A44D-B5DBA9F0AB58}">
      <dgm:prSet phldrT="[Текст]"/>
      <dgm:spPr/>
      <dgm:t>
        <a:bodyPr/>
        <a:lstStyle/>
        <a:p>
          <a:r>
            <a:rPr lang="ru-RU" dirty="0" smtClean="0"/>
            <a:t>Министерство науки и высшего образования</a:t>
          </a:r>
          <a:endParaRPr lang="ru-RU" dirty="0"/>
        </a:p>
      </dgm:t>
    </dgm:pt>
    <dgm:pt modelId="{2CB91F1A-A4D1-4AFB-BE46-CEAC4012AA50}" type="parTrans" cxnId="{D41ADFC3-F6A4-4061-AB15-9DF89B3F310D}">
      <dgm:prSet/>
      <dgm:spPr/>
      <dgm:t>
        <a:bodyPr/>
        <a:lstStyle/>
        <a:p>
          <a:endParaRPr lang="ru-RU"/>
        </a:p>
      </dgm:t>
    </dgm:pt>
    <dgm:pt modelId="{B9DE5D90-E92C-4911-B555-2903D3DEE2FF}" type="sibTrans" cxnId="{D41ADFC3-F6A4-4061-AB15-9DF89B3F310D}">
      <dgm:prSet/>
      <dgm:spPr/>
      <dgm:t>
        <a:bodyPr/>
        <a:lstStyle/>
        <a:p>
          <a:endParaRPr lang="ru-RU"/>
        </a:p>
      </dgm:t>
    </dgm:pt>
    <dgm:pt modelId="{8032016F-4476-49AE-8B05-5779F1C93497}">
      <dgm:prSet phldrT="[Текст]"/>
      <dgm:spPr/>
      <dgm:t>
        <a:bodyPr/>
        <a:lstStyle/>
        <a:p>
          <a:r>
            <a:rPr lang="ru-RU" dirty="0" smtClean="0"/>
            <a:t>Министерство просвещения</a:t>
          </a:r>
          <a:endParaRPr lang="ru-RU" dirty="0"/>
        </a:p>
      </dgm:t>
    </dgm:pt>
    <dgm:pt modelId="{F8C2FB03-4D68-42A6-8A3C-FA22288ADCF4}" type="parTrans" cxnId="{BD08FFE2-372B-4FFF-BE6C-2F46C203BAF1}">
      <dgm:prSet/>
      <dgm:spPr/>
      <dgm:t>
        <a:bodyPr/>
        <a:lstStyle/>
        <a:p>
          <a:endParaRPr lang="ru-RU"/>
        </a:p>
      </dgm:t>
    </dgm:pt>
    <dgm:pt modelId="{CC70B21A-0D5A-475A-9956-568EDB2F52AA}" type="sibTrans" cxnId="{BD08FFE2-372B-4FFF-BE6C-2F46C203BAF1}">
      <dgm:prSet/>
      <dgm:spPr/>
      <dgm:t>
        <a:bodyPr/>
        <a:lstStyle/>
        <a:p>
          <a:endParaRPr lang="ru-RU"/>
        </a:p>
      </dgm:t>
    </dgm:pt>
    <dgm:pt modelId="{10263A99-2EAA-4C7F-AE50-44501BD07A7F}">
      <dgm:prSet phldrT="[Текст]"/>
      <dgm:spPr/>
      <dgm:t>
        <a:bodyPr/>
        <a:lstStyle/>
        <a:p>
          <a:r>
            <a:rPr lang="ru-RU" dirty="0" smtClean="0"/>
            <a:t>Федеральное агентство по делам молодежи</a:t>
          </a:r>
          <a:endParaRPr lang="ru-RU" dirty="0"/>
        </a:p>
      </dgm:t>
    </dgm:pt>
    <dgm:pt modelId="{3EB6D05E-66E4-4BE5-92BF-9E3985734EE2}" type="parTrans" cxnId="{863ED019-5673-4DBF-86E9-E7564F66B3D6}">
      <dgm:prSet/>
      <dgm:spPr/>
      <dgm:t>
        <a:bodyPr/>
        <a:lstStyle/>
        <a:p>
          <a:endParaRPr lang="ru-RU"/>
        </a:p>
      </dgm:t>
    </dgm:pt>
    <dgm:pt modelId="{B074E13A-CA55-4252-B51D-2D6508FFA3EC}" type="sibTrans" cxnId="{863ED019-5673-4DBF-86E9-E7564F66B3D6}">
      <dgm:prSet/>
      <dgm:spPr/>
      <dgm:t>
        <a:bodyPr/>
        <a:lstStyle/>
        <a:p>
          <a:endParaRPr lang="ru-RU"/>
        </a:p>
      </dgm:t>
    </dgm:pt>
    <dgm:pt modelId="{1E292BF2-6596-4F82-885B-ECF2ACCFF82B}">
      <dgm:prSet phldrT="[Текст]"/>
      <dgm:spPr/>
      <dgm:t>
        <a:bodyPr/>
        <a:lstStyle/>
        <a:p>
          <a:r>
            <a:rPr lang="ru-RU" dirty="0" smtClean="0"/>
            <a:t>Российский фонд свободных выборов</a:t>
          </a:r>
          <a:endParaRPr lang="ru-RU" dirty="0"/>
        </a:p>
      </dgm:t>
    </dgm:pt>
    <dgm:pt modelId="{56FB5A10-ADE0-49E5-BC19-FD74DFD47B3C}" type="parTrans" cxnId="{F8BDC821-A88B-4BE6-A927-FE95699674A1}">
      <dgm:prSet/>
      <dgm:spPr/>
      <dgm:t>
        <a:bodyPr/>
        <a:lstStyle/>
        <a:p>
          <a:endParaRPr lang="ru-RU"/>
        </a:p>
      </dgm:t>
    </dgm:pt>
    <dgm:pt modelId="{E74493A3-9861-43FE-A5EA-737C1ED06D4C}" type="sibTrans" cxnId="{F8BDC821-A88B-4BE6-A927-FE95699674A1}">
      <dgm:prSet/>
      <dgm:spPr/>
      <dgm:t>
        <a:bodyPr/>
        <a:lstStyle/>
        <a:p>
          <a:endParaRPr lang="ru-RU"/>
        </a:p>
      </dgm:t>
    </dgm:pt>
    <dgm:pt modelId="{F77356E8-9F99-4354-BDCC-161053F1CDA0}" type="pres">
      <dgm:prSet presAssocID="{A688024C-C783-429C-B80C-0B8892EF763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221C31-DA48-472C-A5FB-01A48CB6FDA6}" type="pres">
      <dgm:prSet presAssocID="{A688024C-C783-429C-B80C-0B8892EF763A}" presName="arrow" presStyleLbl="bgShp" presStyleIdx="0" presStyleCnt="1" custScaleX="117647" custLinFactNeighborX="-51043" custLinFactNeighborY="-17898"/>
      <dgm:spPr/>
      <dgm:t>
        <a:bodyPr/>
        <a:lstStyle/>
        <a:p>
          <a:endParaRPr lang="ru-RU"/>
        </a:p>
      </dgm:t>
    </dgm:pt>
    <dgm:pt modelId="{2E7530F9-C17B-4EC0-BB62-2C6BF4B1A84E}" type="pres">
      <dgm:prSet presAssocID="{A688024C-C783-429C-B80C-0B8892EF763A}" presName="linearProcess" presStyleCnt="0"/>
      <dgm:spPr/>
    </dgm:pt>
    <dgm:pt modelId="{B47893DB-9245-4F9D-B333-026D21686726}" type="pres">
      <dgm:prSet presAssocID="{B355F159-5094-4939-B95F-B0EF2A074707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EE71AB-E9FF-41C9-A130-757BEB49E496}" type="pres">
      <dgm:prSet presAssocID="{8B4162F4-E81E-4A55-B57C-7572F57F18DF}" presName="sibTrans" presStyleCnt="0"/>
      <dgm:spPr/>
    </dgm:pt>
    <dgm:pt modelId="{B26E8EE0-2878-44F6-B32B-8B0D824FA026}" type="pres">
      <dgm:prSet presAssocID="{0CFC80AB-8A3F-4E22-AF27-9AE4D61FFDC9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6FE4B-923E-4770-921F-A6CFBFB71057}" type="pres">
      <dgm:prSet presAssocID="{43DE921B-1387-46D6-9B22-687F2774B832}" presName="sibTrans" presStyleCnt="0"/>
      <dgm:spPr/>
    </dgm:pt>
    <dgm:pt modelId="{79E1BF54-79F5-415C-8066-378F2745F77F}" type="pres">
      <dgm:prSet presAssocID="{5215A1DD-3773-4FAF-A44D-B5DBA9F0AB58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C8218E-572A-4E62-BD37-90D82353A993}" type="pres">
      <dgm:prSet presAssocID="{B9DE5D90-E92C-4911-B555-2903D3DEE2FF}" presName="sibTrans" presStyleCnt="0"/>
      <dgm:spPr/>
    </dgm:pt>
    <dgm:pt modelId="{4D07821E-93CA-466A-9D20-FC6731561B9E}" type="pres">
      <dgm:prSet presAssocID="{8032016F-4476-49AE-8B05-5779F1C93497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554BF9-7685-4190-AC57-BD83C82385F1}" type="pres">
      <dgm:prSet presAssocID="{CC70B21A-0D5A-475A-9956-568EDB2F52AA}" presName="sibTrans" presStyleCnt="0"/>
      <dgm:spPr/>
    </dgm:pt>
    <dgm:pt modelId="{12A9476F-471F-42F3-9306-0FE4788492CB}" type="pres">
      <dgm:prSet presAssocID="{10263A99-2EAA-4C7F-AE50-44501BD07A7F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AE893-EB4C-4446-84F9-93430E0092AC}" type="pres">
      <dgm:prSet presAssocID="{B074E13A-CA55-4252-B51D-2D6508FFA3EC}" presName="sibTrans" presStyleCnt="0"/>
      <dgm:spPr/>
    </dgm:pt>
    <dgm:pt modelId="{A89B06DC-FF41-4F57-BB23-1E040706E992}" type="pres">
      <dgm:prSet presAssocID="{1E292BF2-6596-4F82-885B-ECF2ACCFF82B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83B18E-2B9E-4E63-A400-672FEB7F4728}" type="presOf" srcId="{5215A1DD-3773-4FAF-A44D-B5DBA9F0AB58}" destId="{79E1BF54-79F5-415C-8066-378F2745F77F}" srcOrd="0" destOrd="0" presId="urn:microsoft.com/office/officeart/2005/8/layout/hProcess9"/>
    <dgm:cxn modelId="{BD08FFE2-372B-4FFF-BE6C-2F46C203BAF1}" srcId="{A688024C-C783-429C-B80C-0B8892EF763A}" destId="{8032016F-4476-49AE-8B05-5779F1C93497}" srcOrd="3" destOrd="0" parTransId="{F8C2FB03-4D68-42A6-8A3C-FA22288ADCF4}" sibTransId="{CC70B21A-0D5A-475A-9956-568EDB2F52AA}"/>
    <dgm:cxn modelId="{B5CE645D-8C7E-4005-A2BB-E39B1CE5CF77}" type="presOf" srcId="{10263A99-2EAA-4C7F-AE50-44501BD07A7F}" destId="{12A9476F-471F-42F3-9306-0FE4788492CB}" srcOrd="0" destOrd="0" presId="urn:microsoft.com/office/officeart/2005/8/layout/hProcess9"/>
    <dgm:cxn modelId="{4699309F-741F-4E07-906A-792A27CA6F8D}" srcId="{A688024C-C783-429C-B80C-0B8892EF763A}" destId="{0CFC80AB-8A3F-4E22-AF27-9AE4D61FFDC9}" srcOrd="1" destOrd="0" parTransId="{7BE8BB9E-C605-4C9B-AE6D-B29813A5A02D}" sibTransId="{43DE921B-1387-46D6-9B22-687F2774B832}"/>
    <dgm:cxn modelId="{9468196F-DBA2-4BBC-862C-FF3B3EEBA4B1}" type="presOf" srcId="{B355F159-5094-4939-B95F-B0EF2A074707}" destId="{B47893DB-9245-4F9D-B333-026D21686726}" srcOrd="0" destOrd="0" presId="urn:microsoft.com/office/officeart/2005/8/layout/hProcess9"/>
    <dgm:cxn modelId="{FC876528-4EA7-4FF6-A81C-8B634BCB605A}" type="presOf" srcId="{8032016F-4476-49AE-8B05-5779F1C93497}" destId="{4D07821E-93CA-466A-9D20-FC6731561B9E}" srcOrd="0" destOrd="0" presId="urn:microsoft.com/office/officeart/2005/8/layout/hProcess9"/>
    <dgm:cxn modelId="{D41ADFC3-F6A4-4061-AB15-9DF89B3F310D}" srcId="{A688024C-C783-429C-B80C-0B8892EF763A}" destId="{5215A1DD-3773-4FAF-A44D-B5DBA9F0AB58}" srcOrd="2" destOrd="0" parTransId="{2CB91F1A-A4D1-4AFB-BE46-CEAC4012AA50}" sibTransId="{B9DE5D90-E92C-4911-B555-2903D3DEE2FF}"/>
    <dgm:cxn modelId="{F8BDC821-A88B-4BE6-A927-FE95699674A1}" srcId="{A688024C-C783-429C-B80C-0B8892EF763A}" destId="{1E292BF2-6596-4F82-885B-ECF2ACCFF82B}" srcOrd="5" destOrd="0" parTransId="{56FB5A10-ADE0-49E5-BC19-FD74DFD47B3C}" sibTransId="{E74493A3-9861-43FE-A5EA-737C1ED06D4C}"/>
    <dgm:cxn modelId="{C41CFF4C-CB53-4957-A37F-8C01D67E6663}" type="presOf" srcId="{A688024C-C783-429C-B80C-0B8892EF763A}" destId="{F77356E8-9F99-4354-BDCC-161053F1CDA0}" srcOrd="0" destOrd="0" presId="urn:microsoft.com/office/officeart/2005/8/layout/hProcess9"/>
    <dgm:cxn modelId="{40EFDEBA-68A0-4ED5-B47E-3D3FEEB3BF4B}" type="presOf" srcId="{1E292BF2-6596-4F82-885B-ECF2ACCFF82B}" destId="{A89B06DC-FF41-4F57-BB23-1E040706E992}" srcOrd="0" destOrd="0" presId="urn:microsoft.com/office/officeart/2005/8/layout/hProcess9"/>
    <dgm:cxn modelId="{933F8A3A-5475-4EC4-A456-FF16FF64B82A}" type="presOf" srcId="{0CFC80AB-8A3F-4E22-AF27-9AE4D61FFDC9}" destId="{B26E8EE0-2878-44F6-B32B-8B0D824FA026}" srcOrd="0" destOrd="0" presId="urn:microsoft.com/office/officeart/2005/8/layout/hProcess9"/>
    <dgm:cxn modelId="{863ED019-5673-4DBF-86E9-E7564F66B3D6}" srcId="{A688024C-C783-429C-B80C-0B8892EF763A}" destId="{10263A99-2EAA-4C7F-AE50-44501BD07A7F}" srcOrd="4" destOrd="0" parTransId="{3EB6D05E-66E4-4BE5-92BF-9E3985734EE2}" sibTransId="{B074E13A-CA55-4252-B51D-2D6508FFA3EC}"/>
    <dgm:cxn modelId="{2C7A48BA-DF3F-4E28-AE61-57479C4DC4D0}" srcId="{A688024C-C783-429C-B80C-0B8892EF763A}" destId="{B355F159-5094-4939-B95F-B0EF2A074707}" srcOrd="0" destOrd="0" parTransId="{C9CAD180-323B-4F8A-A953-5268E64C6EBD}" sibTransId="{8B4162F4-E81E-4A55-B57C-7572F57F18DF}"/>
    <dgm:cxn modelId="{B2921A34-15BF-4E59-94FF-765866E4F9F0}" type="presParOf" srcId="{F77356E8-9F99-4354-BDCC-161053F1CDA0}" destId="{75221C31-DA48-472C-A5FB-01A48CB6FDA6}" srcOrd="0" destOrd="0" presId="urn:microsoft.com/office/officeart/2005/8/layout/hProcess9"/>
    <dgm:cxn modelId="{1E424926-394E-4979-B786-0B2945E3FAC4}" type="presParOf" srcId="{F77356E8-9F99-4354-BDCC-161053F1CDA0}" destId="{2E7530F9-C17B-4EC0-BB62-2C6BF4B1A84E}" srcOrd="1" destOrd="0" presId="urn:microsoft.com/office/officeart/2005/8/layout/hProcess9"/>
    <dgm:cxn modelId="{46C83878-0ECF-4434-B2AE-9F0D460D1119}" type="presParOf" srcId="{2E7530F9-C17B-4EC0-BB62-2C6BF4B1A84E}" destId="{B47893DB-9245-4F9D-B333-026D21686726}" srcOrd="0" destOrd="0" presId="urn:microsoft.com/office/officeart/2005/8/layout/hProcess9"/>
    <dgm:cxn modelId="{1139978A-13CF-4010-9468-168FBFF82CB5}" type="presParOf" srcId="{2E7530F9-C17B-4EC0-BB62-2C6BF4B1A84E}" destId="{83EE71AB-E9FF-41C9-A130-757BEB49E496}" srcOrd="1" destOrd="0" presId="urn:microsoft.com/office/officeart/2005/8/layout/hProcess9"/>
    <dgm:cxn modelId="{73A579C8-08D7-4D3F-820C-04D901042C0C}" type="presParOf" srcId="{2E7530F9-C17B-4EC0-BB62-2C6BF4B1A84E}" destId="{B26E8EE0-2878-44F6-B32B-8B0D824FA026}" srcOrd="2" destOrd="0" presId="urn:microsoft.com/office/officeart/2005/8/layout/hProcess9"/>
    <dgm:cxn modelId="{C3BCE6DB-4C31-489B-95E8-596639893DD5}" type="presParOf" srcId="{2E7530F9-C17B-4EC0-BB62-2C6BF4B1A84E}" destId="{A906FE4B-923E-4770-921F-A6CFBFB71057}" srcOrd="3" destOrd="0" presId="urn:microsoft.com/office/officeart/2005/8/layout/hProcess9"/>
    <dgm:cxn modelId="{5C882763-2402-4EE8-9AE5-3A0F77659266}" type="presParOf" srcId="{2E7530F9-C17B-4EC0-BB62-2C6BF4B1A84E}" destId="{79E1BF54-79F5-415C-8066-378F2745F77F}" srcOrd="4" destOrd="0" presId="urn:microsoft.com/office/officeart/2005/8/layout/hProcess9"/>
    <dgm:cxn modelId="{C45686E7-ADFF-441B-9F09-6868329A6FC0}" type="presParOf" srcId="{2E7530F9-C17B-4EC0-BB62-2C6BF4B1A84E}" destId="{74C8218E-572A-4E62-BD37-90D82353A993}" srcOrd="5" destOrd="0" presId="urn:microsoft.com/office/officeart/2005/8/layout/hProcess9"/>
    <dgm:cxn modelId="{6ED8D6A3-CAD8-492A-9CC1-2E679D7A617A}" type="presParOf" srcId="{2E7530F9-C17B-4EC0-BB62-2C6BF4B1A84E}" destId="{4D07821E-93CA-466A-9D20-FC6731561B9E}" srcOrd="6" destOrd="0" presId="urn:microsoft.com/office/officeart/2005/8/layout/hProcess9"/>
    <dgm:cxn modelId="{4B9456ED-BF9F-4FA1-A07A-746297C14938}" type="presParOf" srcId="{2E7530F9-C17B-4EC0-BB62-2C6BF4B1A84E}" destId="{77554BF9-7685-4190-AC57-BD83C82385F1}" srcOrd="7" destOrd="0" presId="urn:microsoft.com/office/officeart/2005/8/layout/hProcess9"/>
    <dgm:cxn modelId="{3C7D53AD-BF4F-405C-AF2E-7C9DE52A62AB}" type="presParOf" srcId="{2E7530F9-C17B-4EC0-BB62-2C6BF4B1A84E}" destId="{12A9476F-471F-42F3-9306-0FE4788492CB}" srcOrd="8" destOrd="0" presId="urn:microsoft.com/office/officeart/2005/8/layout/hProcess9"/>
    <dgm:cxn modelId="{DA01B59A-E12C-4427-9199-8576A81049A6}" type="presParOf" srcId="{2E7530F9-C17B-4EC0-BB62-2C6BF4B1A84E}" destId="{8D8AE893-EB4C-4446-84F9-93430E0092AC}" srcOrd="9" destOrd="0" presId="urn:microsoft.com/office/officeart/2005/8/layout/hProcess9"/>
    <dgm:cxn modelId="{9F360F84-266C-49DC-A0B3-D64A31E0ACC2}" type="presParOf" srcId="{2E7530F9-C17B-4EC0-BB62-2C6BF4B1A84E}" destId="{A89B06DC-FF41-4F57-BB23-1E040706E992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C71204-39FB-418B-8580-0F93BF61197C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1C412D62-ABE9-4175-B556-976EFFC6A7F4}">
      <dgm:prSet phldrT="[Текст]" custT="1"/>
      <dgm:spPr>
        <a:solidFill>
          <a:srgbClr val="7DE420"/>
        </a:solidFill>
      </dgm:spPr>
      <dgm:t>
        <a:bodyPr/>
        <a:lstStyle/>
        <a:p>
          <a:r>
            <a:rPr lang="ru-RU" sz="1600" b="1" dirty="0" smtClean="0"/>
            <a:t>З</a:t>
          </a:r>
          <a:r>
            <a:rPr lang="ru-RU" sz="1400" b="1" dirty="0" smtClean="0"/>
            <a:t>АЯВКА</a:t>
          </a:r>
          <a:endParaRPr lang="ru-RU" sz="1400" b="1" dirty="0"/>
        </a:p>
      </dgm:t>
    </dgm:pt>
    <dgm:pt modelId="{23285875-3ED2-4542-9BC6-7A5ED83CBFBE}" type="parTrans" cxnId="{BB4EDCCF-40CC-43E8-8C1F-3A4C1A5D0124}">
      <dgm:prSet/>
      <dgm:spPr/>
      <dgm:t>
        <a:bodyPr/>
        <a:lstStyle/>
        <a:p>
          <a:endParaRPr lang="ru-RU"/>
        </a:p>
      </dgm:t>
    </dgm:pt>
    <dgm:pt modelId="{53CF82EA-5404-47A9-BAD7-2E4D412B9DFB}" type="sibTrans" cxnId="{BB4EDCCF-40CC-43E8-8C1F-3A4C1A5D0124}">
      <dgm:prSet/>
      <dgm:spPr/>
      <dgm:t>
        <a:bodyPr/>
        <a:lstStyle/>
        <a:p>
          <a:endParaRPr lang="ru-RU"/>
        </a:p>
      </dgm:t>
    </dgm:pt>
    <dgm:pt modelId="{F217DD0E-2433-4957-8CC6-85BD36AB1ABD}">
      <dgm:prSet phldrT="[Текст]" custT="1"/>
      <dgm:spPr>
        <a:solidFill>
          <a:srgbClr val="1091E0"/>
        </a:solidFill>
      </dgm:spPr>
      <dgm:t>
        <a:bodyPr/>
        <a:lstStyle/>
        <a:p>
          <a:r>
            <a:rPr lang="ru-RU" sz="1400" b="1" dirty="0" smtClean="0"/>
            <a:t>ДОПУСК</a:t>
          </a:r>
          <a:endParaRPr lang="ru-RU" sz="1400" b="1" dirty="0"/>
        </a:p>
      </dgm:t>
    </dgm:pt>
    <dgm:pt modelId="{D8C2EA27-1DCC-4ADC-8B79-F50DB9411C56}" type="parTrans" cxnId="{515792AE-02D6-430B-BB7A-BF77DF54138C}">
      <dgm:prSet/>
      <dgm:spPr/>
      <dgm:t>
        <a:bodyPr/>
        <a:lstStyle/>
        <a:p>
          <a:endParaRPr lang="ru-RU"/>
        </a:p>
      </dgm:t>
    </dgm:pt>
    <dgm:pt modelId="{CD485DC4-2EE4-49F1-9945-D8D609DD4B8F}" type="sibTrans" cxnId="{515792AE-02D6-430B-BB7A-BF77DF54138C}">
      <dgm:prSet/>
      <dgm:spPr/>
      <dgm:t>
        <a:bodyPr/>
        <a:lstStyle/>
        <a:p>
          <a:endParaRPr lang="ru-RU"/>
        </a:p>
      </dgm:t>
    </dgm:pt>
    <dgm:pt modelId="{2DCFB51F-48BC-408B-AF05-EC0D6BEF4BF6}">
      <dgm:prSet phldrT="[Текст]" custT="1"/>
      <dgm:spPr>
        <a:solidFill>
          <a:srgbClr val="EEC412"/>
        </a:solidFill>
      </dgm:spPr>
      <dgm:t>
        <a:bodyPr/>
        <a:lstStyle/>
        <a:p>
          <a:r>
            <a:rPr lang="ru-RU" sz="1400" b="1" dirty="0" smtClean="0"/>
            <a:t>ФИНАЛ</a:t>
          </a:r>
          <a:endParaRPr lang="ru-RU" sz="1400" b="1" dirty="0"/>
        </a:p>
      </dgm:t>
    </dgm:pt>
    <dgm:pt modelId="{0C34AE25-B97B-4489-B3AD-C762652064AA}" type="parTrans" cxnId="{C321A6C3-5C3B-41CF-8542-5647A37A5693}">
      <dgm:prSet/>
      <dgm:spPr/>
      <dgm:t>
        <a:bodyPr/>
        <a:lstStyle/>
        <a:p>
          <a:endParaRPr lang="ru-RU"/>
        </a:p>
      </dgm:t>
    </dgm:pt>
    <dgm:pt modelId="{2D92B184-A621-4981-A642-01418FF67AA0}" type="sibTrans" cxnId="{C321A6C3-5C3B-41CF-8542-5647A37A5693}">
      <dgm:prSet/>
      <dgm:spPr/>
      <dgm:t>
        <a:bodyPr/>
        <a:lstStyle/>
        <a:p>
          <a:endParaRPr lang="ru-RU"/>
        </a:p>
      </dgm:t>
    </dgm:pt>
    <dgm:pt modelId="{000D2C61-CCDA-4251-BA95-F4AB3FF47C08}">
      <dgm:prSet phldrT="[Текст]" custT="1"/>
      <dgm:spPr>
        <a:solidFill>
          <a:srgbClr val="134AB7"/>
        </a:solidFill>
      </dgm:spPr>
      <dgm:t>
        <a:bodyPr/>
        <a:lstStyle/>
        <a:p>
          <a:r>
            <a:rPr lang="ru-RU" sz="1400" b="1" dirty="0" smtClean="0"/>
            <a:t>ЭКСПЕР-ТИЗА</a:t>
          </a:r>
          <a:endParaRPr lang="ru-RU" sz="1400" b="1" dirty="0"/>
        </a:p>
      </dgm:t>
    </dgm:pt>
    <dgm:pt modelId="{DDE49A91-33C0-4619-9218-B660FE043323}" type="parTrans" cxnId="{9A8FCA4D-1846-4D9D-AEE4-4576F1E6BF82}">
      <dgm:prSet/>
      <dgm:spPr/>
      <dgm:t>
        <a:bodyPr/>
        <a:lstStyle/>
        <a:p>
          <a:endParaRPr lang="ru-RU"/>
        </a:p>
      </dgm:t>
    </dgm:pt>
    <dgm:pt modelId="{66534B42-30D6-4616-BE4C-E3D9FBDED8D7}" type="sibTrans" cxnId="{9A8FCA4D-1846-4D9D-AEE4-4576F1E6BF82}">
      <dgm:prSet/>
      <dgm:spPr/>
      <dgm:t>
        <a:bodyPr/>
        <a:lstStyle/>
        <a:p>
          <a:endParaRPr lang="ru-RU"/>
        </a:p>
      </dgm:t>
    </dgm:pt>
    <dgm:pt modelId="{A2DC27BF-F878-4816-8ED4-FE290487441A}">
      <dgm:prSet phldrT="[Текст]" custT="1"/>
      <dgm:spPr>
        <a:solidFill>
          <a:srgbClr val="980CEE"/>
        </a:solidFill>
      </dgm:spPr>
      <dgm:t>
        <a:bodyPr/>
        <a:lstStyle/>
        <a:p>
          <a:r>
            <a:rPr lang="ru-RU" sz="1400" b="1" dirty="0" smtClean="0"/>
            <a:t>ПРОВЕР- КА</a:t>
          </a:r>
          <a:endParaRPr lang="ru-RU" sz="1400" b="1" dirty="0"/>
        </a:p>
      </dgm:t>
    </dgm:pt>
    <dgm:pt modelId="{39688B2B-C761-4576-891C-750151CDE689}" type="parTrans" cxnId="{1729818B-F7B7-4F0D-A063-081875C37F23}">
      <dgm:prSet/>
      <dgm:spPr/>
      <dgm:t>
        <a:bodyPr/>
        <a:lstStyle/>
        <a:p>
          <a:endParaRPr lang="ru-RU"/>
        </a:p>
      </dgm:t>
    </dgm:pt>
    <dgm:pt modelId="{E40081D5-DE44-49FC-9E73-B90226B21D10}" type="sibTrans" cxnId="{1729818B-F7B7-4F0D-A063-081875C37F23}">
      <dgm:prSet/>
      <dgm:spPr/>
      <dgm:t>
        <a:bodyPr/>
        <a:lstStyle/>
        <a:p>
          <a:endParaRPr lang="ru-RU"/>
        </a:p>
      </dgm:t>
    </dgm:pt>
    <dgm:pt modelId="{A0EC63C2-C184-4008-A9EC-153DDADAADAD}">
      <dgm:prSet phldrT="[Текст]" custT="1"/>
      <dgm:spPr>
        <a:solidFill>
          <a:srgbClr val="13DB26"/>
        </a:solidFill>
      </dgm:spPr>
      <dgm:t>
        <a:bodyPr/>
        <a:lstStyle/>
        <a:p>
          <a:r>
            <a:rPr lang="ru-RU" sz="1400" b="1" dirty="0" smtClean="0"/>
            <a:t>РАБОТА</a:t>
          </a:r>
          <a:endParaRPr lang="ru-RU" sz="1400" b="1" dirty="0"/>
        </a:p>
      </dgm:t>
    </dgm:pt>
    <dgm:pt modelId="{249ABA91-ED3E-43A9-A0F8-DD2D275357FA}" type="sibTrans" cxnId="{1475D9FD-2D8B-4F87-9491-15A79E8B9017}">
      <dgm:prSet/>
      <dgm:spPr/>
      <dgm:t>
        <a:bodyPr/>
        <a:lstStyle/>
        <a:p>
          <a:endParaRPr lang="ru-RU"/>
        </a:p>
      </dgm:t>
    </dgm:pt>
    <dgm:pt modelId="{78D058A0-6C3C-4F5C-8CF0-69C9C9F5971D}" type="parTrans" cxnId="{1475D9FD-2D8B-4F87-9491-15A79E8B9017}">
      <dgm:prSet/>
      <dgm:spPr/>
      <dgm:t>
        <a:bodyPr/>
        <a:lstStyle/>
        <a:p>
          <a:endParaRPr lang="ru-RU"/>
        </a:p>
      </dgm:t>
    </dgm:pt>
    <dgm:pt modelId="{23C57E3F-9006-4DD6-AE8C-AFFBACA88A3C}" type="pres">
      <dgm:prSet presAssocID="{5AC71204-39FB-418B-8580-0F93BF61197C}" presName="compositeShape" presStyleCnt="0">
        <dgm:presLayoutVars>
          <dgm:chMax val="7"/>
          <dgm:dir/>
          <dgm:resizeHandles val="exact"/>
        </dgm:presLayoutVars>
      </dgm:prSet>
      <dgm:spPr/>
    </dgm:pt>
    <dgm:pt modelId="{CE889BEC-06E2-418F-8D36-0AB3A9471CA2}" type="pres">
      <dgm:prSet presAssocID="{5AC71204-39FB-418B-8580-0F93BF61197C}" presName="wedge1" presStyleLbl="node1" presStyleIdx="0" presStyleCnt="6" custScaleX="116744" custScaleY="109229"/>
      <dgm:spPr/>
      <dgm:t>
        <a:bodyPr/>
        <a:lstStyle/>
        <a:p>
          <a:endParaRPr lang="ru-RU"/>
        </a:p>
      </dgm:t>
    </dgm:pt>
    <dgm:pt modelId="{841736AA-B329-4CCB-9E4E-FFBC8CC84E54}" type="pres">
      <dgm:prSet presAssocID="{5AC71204-39FB-418B-8580-0F93BF61197C}" presName="dummy1a" presStyleCnt="0"/>
      <dgm:spPr/>
    </dgm:pt>
    <dgm:pt modelId="{95ACE210-632A-4D0C-9A42-AF986E11D7E2}" type="pres">
      <dgm:prSet presAssocID="{5AC71204-39FB-418B-8580-0F93BF61197C}" presName="dummy1b" presStyleCnt="0"/>
      <dgm:spPr/>
    </dgm:pt>
    <dgm:pt modelId="{A0CFEEEB-C451-4845-9511-F4A043D17C1A}" type="pres">
      <dgm:prSet presAssocID="{5AC71204-39FB-418B-8580-0F93BF61197C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8C3C8A-B789-4DF4-9BF6-CC0B5EE21577}" type="pres">
      <dgm:prSet presAssocID="{5AC71204-39FB-418B-8580-0F93BF61197C}" presName="wedge2" presStyleLbl="node1" presStyleIdx="1" presStyleCnt="6" custScaleX="116167"/>
      <dgm:spPr/>
      <dgm:t>
        <a:bodyPr/>
        <a:lstStyle/>
        <a:p>
          <a:endParaRPr lang="ru-RU"/>
        </a:p>
      </dgm:t>
    </dgm:pt>
    <dgm:pt modelId="{0F445410-2D02-4AD9-8B84-EE8D04ECB74B}" type="pres">
      <dgm:prSet presAssocID="{5AC71204-39FB-418B-8580-0F93BF61197C}" presName="dummy2a" presStyleCnt="0"/>
      <dgm:spPr/>
    </dgm:pt>
    <dgm:pt modelId="{F5B844FB-461D-475C-A502-32C4065E153E}" type="pres">
      <dgm:prSet presAssocID="{5AC71204-39FB-418B-8580-0F93BF61197C}" presName="dummy2b" presStyleCnt="0"/>
      <dgm:spPr/>
    </dgm:pt>
    <dgm:pt modelId="{488FB1AF-04AF-425B-B212-839FF9014FAE}" type="pres">
      <dgm:prSet presAssocID="{5AC71204-39FB-418B-8580-0F93BF61197C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CC212-80C7-4901-A785-6A3DFE71EB3D}" type="pres">
      <dgm:prSet presAssocID="{5AC71204-39FB-418B-8580-0F93BF61197C}" presName="wedge3" presStyleLbl="node1" presStyleIdx="2" presStyleCnt="6" custScaleX="114890" custScaleY="107662"/>
      <dgm:spPr/>
      <dgm:t>
        <a:bodyPr/>
        <a:lstStyle/>
        <a:p>
          <a:endParaRPr lang="ru-RU"/>
        </a:p>
      </dgm:t>
    </dgm:pt>
    <dgm:pt modelId="{5AC15725-26B6-4249-B0C0-80975EBC8F9E}" type="pres">
      <dgm:prSet presAssocID="{5AC71204-39FB-418B-8580-0F93BF61197C}" presName="dummy3a" presStyleCnt="0"/>
      <dgm:spPr/>
    </dgm:pt>
    <dgm:pt modelId="{77F41BDF-CB2A-436C-BE5C-EB448F47FD81}" type="pres">
      <dgm:prSet presAssocID="{5AC71204-39FB-418B-8580-0F93BF61197C}" presName="dummy3b" presStyleCnt="0"/>
      <dgm:spPr/>
    </dgm:pt>
    <dgm:pt modelId="{15017BC7-CBFF-4BE8-812B-13D3C5F4A04C}" type="pres">
      <dgm:prSet presAssocID="{5AC71204-39FB-418B-8580-0F93BF61197C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E8948E-3588-47F8-9067-E1987720E63E}" type="pres">
      <dgm:prSet presAssocID="{5AC71204-39FB-418B-8580-0F93BF61197C}" presName="wedge4" presStyleLbl="node1" presStyleIdx="3" presStyleCnt="6" custScaleX="117894" custScaleY="106727"/>
      <dgm:spPr/>
      <dgm:t>
        <a:bodyPr/>
        <a:lstStyle/>
        <a:p>
          <a:endParaRPr lang="ru-RU"/>
        </a:p>
      </dgm:t>
    </dgm:pt>
    <dgm:pt modelId="{8C8209AD-1096-43B6-BED7-62B577C5637E}" type="pres">
      <dgm:prSet presAssocID="{5AC71204-39FB-418B-8580-0F93BF61197C}" presName="dummy4a" presStyleCnt="0"/>
      <dgm:spPr/>
    </dgm:pt>
    <dgm:pt modelId="{F0201A1B-9E7C-4A84-8F89-60DE84B79C4D}" type="pres">
      <dgm:prSet presAssocID="{5AC71204-39FB-418B-8580-0F93BF61197C}" presName="dummy4b" presStyleCnt="0"/>
      <dgm:spPr/>
    </dgm:pt>
    <dgm:pt modelId="{B94087D2-3F8D-40A6-B360-61C27627C19D}" type="pres">
      <dgm:prSet presAssocID="{5AC71204-39FB-418B-8580-0F93BF61197C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47A8EA-2FA3-4F2E-A190-68D3AE6A614C}" type="pres">
      <dgm:prSet presAssocID="{5AC71204-39FB-418B-8580-0F93BF61197C}" presName="wedge5" presStyleLbl="node1" presStyleIdx="4" presStyleCnt="6" custScaleX="115513"/>
      <dgm:spPr/>
      <dgm:t>
        <a:bodyPr/>
        <a:lstStyle/>
        <a:p>
          <a:endParaRPr lang="ru-RU"/>
        </a:p>
      </dgm:t>
    </dgm:pt>
    <dgm:pt modelId="{ADDA0950-F6C0-4305-B1E5-5722111AE068}" type="pres">
      <dgm:prSet presAssocID="{5AC71204-39FB-418B-8580-0F93BF61197C}" presName="dummy5a" presStyleCnt="0"/>
      <dgm:spPr/>
    </dgm:pt>
    <dgm:pt modelId="{962887A4-B12D-48ED-9FA8-C1B94EED34FC}" type="pres">
      <dgm:prSet presAssocID="{5AC71204-39FB-418B-8580-0F93BF61197C}" presName="dummy5b" presStyleCnt="0"/>
      <dgm:spPr/>
    </dgm:pt>
    <dgm:pt modelId="{C8247A67-ADB4-49F6-B7CA-B66FF55F354B}" type="pres">
      <dgm:prSet presAssocID="{5AC71204-39FB-418B-8580-0F93BF61197C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B98286-446C-4F6F-A3F5-0E9CE32CBF2E}" type="pres">
      <dgm:prSet presAssocID="{5AC71204-39FB-418B-8580-0F93BF61197C}" presName="wedge6" presStyleLbl="node1" presStyleIdx="5" presStyleCnt="6" custScaleX="113335" custScaleY="109284"/>
      <dgm:spPr/>
      <dgm:t>
        <a:bodyPr/>
        <a:lstStyle/>
        <a:p>
          <a:endParaRPr lang="ru-RU"/>
        </a:p>
      </dgm:t>
    </dgm:pt>
    <dgm:pt modelId="{E8DD4271-48FC-4B68-A258-6E74A84B24AD}" type="pres">
      <dgm:prSet presAssocID="{5AC71204-39FB-418B-8580-0F93BF61197C}" presName="dummy6a" presStyleCnt="0"/>
      <dgm:spPr/>
    </dgm:pt>
    <dgm:pt modelId="{D9BBE8C1-E2CE-4D79-947A-E1BD1A74614C}" type="pres">
      <dgm:prSet presAssocID="{5AC71204-39FB-418B-8580-0F93BF61197C}" presName="dummy6b" presStyleCnt="0"/>
      <dgm:spPr/>
    </dgm:pt>
    <dgm:pt modelId="{AC3F759F-668C-4317-A067-484079CC3B0B}" type="pres">
      <dgm:prSet presAssocID="{5AC71204-39FB-418B-8580-0F93BF61197C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5D193-9613-4CAD-ACAA-DBCF1369C92B}" type="pres">
      <dgm:prSet presAssocID="{53CF82EA-5404-47A9-BAD7-2E4D412B9DFB}" presName="arrowWedge1" presStyleLbl="fgSibTrans2D1" presStyleIdx="0" presStyleCnt="6" custLinFactNeighborX="8616" custLinFactNeighborY="-9558"/>
      <dgm:spPr>
        <a:solidFill>
          <a:srgbClr val="7DE420"/>
        </a:solidFill>
      </dgm:spPr>
      <dgm:t>
        <a:bodyPr/>
        <a:lstStyle/>
        <a:p>
          <a:endParaRPr lang="ru-RU"/>
        </a:p>
      </dgm:t>
    </dgm:pt>
    <dgm:pt modelId="{7A831EB2-339E-47E2-9474-AA73F4874C92}" type="pres">
      <dgm:prSet presAssocID="{249ABA91-ED3E-43A9-A0F8-DD2D275357FA}" presName="arrowWedge2" presStyleLbl="fgSibTrans2D1" presStyleIdx="1" presStyleCnt="6" custLinFactNeighborX="12912" custLinFactNeighborY="331"/>
      <dgm:spPr>
        <a:solidFill>
          <a:srgbClr val="13DB26"/>
        </a:solidFill>
      </dgm:spPr>
      <dgm:t>
        <a:bodyPr/>
        <a:lstStyle/>
        <a:p>
          <a:endParaRPr lang="ru-RU"/>
        </a:p>
      </dgm:t>
    </dgm:pt>
    <dgm:pt modelId="{3B877083-9007-4C68-B58A-1704035F4AE9}" type="pres">
      <dgm:prSet presAssocID="{E40081D5-DE44-49FC-9E73-B90226B21D10}" presName="arrowWedge3" presStyleLbl="fgSibTrans2D1" presStyleIdx="2" presStyleCnt="6" custLinFactNeighborX="7487" custLinFactNeighborY="7051"/>
      <dgm:spPr>
        <a:solidFill>
          <a:srgbClr val="980CEE"/>
        </a:solidFill>
      </dgm:spPr>
    </dgm:pt>
    <dgm:pt modelId="{E296BCE6-82AE-41B9-878F-A71527A0FF22}" type="pres">
      <dgm:prSet presAssocID="{66534B42-30D6-4616-BE4C-E3D9FBDED8D7}" presName="arrowWedge4" presStyleLbl="fgSibTrans2D1" presStyleIdx="3" presStyleCnt="6" custLinFactNeighborX="-7521" custLinFactNeighborY="9077"/>
      <dgm:spPr>
        <a:solidFill>
          <a:srgbClr val="134AB7"/>
        </a:solidFill>
      </dgm:spPr>
      <dgm:t>
        <a:bodyPr/>
        <a:lstStyle/>
        <a:p>
          <a:endParaRPr lang="ru-RU"/>
        </a:p>
      </dgm:t>
    </dgm:pt>
    <dgm:pt modelId="{6383FA7D-3599-4BD8-909B-615094838EA5}" type="pres">
      <dgm:prSet presAssocID="{CD485DC4-2EE4-49F1-9945-D8D609DD4B8F}" presName="arrowWedge5" presStyleLbl="fgSibTrans2D1" presStyleIdx="4" presStyleCnt="6" custLinFactNeighborX="-12564" custLinFactNeighborY="730"/>
      <dgm:spPr>
        <a:solidFill>
          <a:srgbClr val="1091E0"/>
        </a:solidFill>
      </dgm:spPr>
    </dgm:pt>
    <dgm:pt modelId="{A4B7B61D-14BE-4D14-A5CC-97EC25B1266F}" type="pres">
      <dgm:prSet presAssocID="{2D92B184-A621-4981-A642-01418FF67AA0}" presName="arrowWedge6" presStyleLbl="fgSibTrans2D1" presStyleIdx="5" presStyleCnt="6" custLinFactNeighborX="-7551" custLinFactNeighborY="-9557"/>
      <dgm:spPr>
        <a:solidFill>
          <a:srgbClr val="EEC412"/>
        </a:solidFill>
      </dgm:spPr>
    </dgm:pt>
  </dgm:ptLst>
  <dgm:cxnLst>
    <dgm:cxn modelId="{6831737F-5920-47F2-8744-76701111F256}" type="presOf" srcId="{2DCFB51F-48BC-408B-AF05-EC0D6BEF4BF6}" destId="{6BB98286-446C-4F6F-A3F5-0E9CE32CBF2E}" srcOrd="0" destOrd="0" presId="urn:microsoft.com/office/officeart/2005/8/layout/cycle8"/>
    <dgm:cxn modelId="{74B94918-7B40-4008-8A44-DC411C552605}" type="presOf" srcId="{A2DC27BF-F878-4816-8ED4-FE290487441A}" destId="{15017BC7-CBFF-4BE8-812B-13D3C5F4A04C}" srcOrd="1" destOrd="0" presId="urn:microsoft.com/office/officeart/2005/8/layout/cycle8"/>
    <dgm:cxn modelId="{A313B904-A421-4BAA-B37D-F95006CCA95D}" type="presOf" srcId="{F217DD0E-2433-4957-8CC6-85BD36AB1ABD}" destId="{9647A8EA-2FA3-4F2E-A190-68D3AE6A614C}" srcOrd="0" destOrd="0" presId="urn:microsoft.com/office/officeart/2005/8/layout/cycle8"/>
    <dgm:cxn modelId="{515792AE-02D6-430B-BB7A-BF77DF54138C}" srcId="{5AC71204-39FB-418B-8580-0F93BF61197C}" destId="{F217DD0E-2433-4957-8CC6-85BD36AB1ABD}" srcOrd="4" destOrd="0" parTransId="{D8C2EA27-1DCC-4ADC-8B79-F50DB9411C56}" sibTransId="{CD485DC4-2EE4-49F1-9945-D8D609DD4B8F}"/>
    <dgm:cxn modelId="{24290B13-F020-4D04-980C-16580D2C589E}" type="presOf" srcId="{000D2C61-CCDA-4251-BA95-F4AB3FF47C08}" destId="{B94087D2-3F8D-40A6-B360-61C27627C19D}" srcOrd="1" destOrd="0" presId="urn:microsoft.com/office/officeart/2005/8/layout/cycle8"/>
    <dgm:cxn modelId="{2D460169-8098-44F5-8F2F-CB63E8F11603}" type="presOf" srcId="{A0EC63C2-C184-4008-A9EC-153DDADAADAD}" destId="{488FB1AF-04AF-425B-B212-839FF9014FAE}" srcOrd="1" destOrd="0" presId="urn:microsoft.com/office/officeart/2005/8/layout/cycle8"/>
    <dgm:cxn modelId="{FF99DEDB-922B-4DBE-A080-FD70E7DCF256}" type="presOf" srcId="{A0EC63C2-C184-4008-A9EC-153DDADAADAD}" destId="{0B8C3C8A-B789-4DF4-9BF6-CC0B5EE21577}" srcOrd="0" destOrd="0" presId="urn:microsoft.com/office/officeart/2005/8/layout/cycle8"/>
    <dgm:cxn modelId="{507745E6-32F2-4E82-9BE7-1D3498D701EA}" type="presOf" srcId="{1C412D62-ABE9-4175-B556-976EFFC6A7F4}" destId="{CE889BEC-06E2-418F-8D36-0AB3A9471CA2}" srcOrd="0" destOrd="0" presId="urn:microsoft.com/office/officeart/2005/8/layout/cycle8"/>
    <dgm:cxn modelId="{7EF40623-12DE-423D-B8D3-A58CABEF9C46}" type="presOf" srcId="{A2DC27BF-F878-4816-8ED4-FE290487441A}" destId="{A20CC212-80C7-4901-A785-6A3DFE71EB3D}" srcOrd="0" destOrd="0" presId="urn:microsoft.com/office/officeart/2005/8/layout/cycle8"/>
    <dgm:cxn modelId="{986B0EFC-CAD9-477C-A6EE-5DA2D7D142C7}" type="presOf" srcId="{5AC71204-39FB-418B-8580-0F93BF61197C}" destId="{23C57E3F-9006-4DD6-AE8C-AFFBACA88A3C}" srcOrd="0" destOrd="0" presId="urn:microsoft.com/office/officeart/2005/8/layout/cycle8"/>
    <dgm:cxn modelId="{9A8FCA4D-1846-4D9D-AEE4-4576F1E6BF82}" srcId="{5AC71204-39FB-418B-8580-0F93BF61197C}" destId="{000D2C61-CCDA-4251-BA95-F4AB3FF47C08}" srcOrd="3" destOrd="0" parTransId="{DDE49A91-33C0-4619-9218-B660FE043323}" sibTransId="{66534B42-30D6-4616-BE4C-E3D9FBDED8D7}"/>
    <dgm:cxn modelId="{1729818B-F7B7-4F0D-A063-081875C37F23}" srcId="{5AC71204-39FB-418B-8580-0F93BF61197C}" destId="{A2DC27BF-F878-4816-8ED4-FE290487441A}" srcOrd="2" destOrd="0" parTransId="{39688B2B-C761-4576-891C-750151CDE689}" sibTransId="{E40081D5-DE44-49FC-9E73-B90226B21D10}"/>
    <dgm:cxn modelId="{6ADB28D3-FD27-428C-94C4-ABE441D580F3}" type="presOf" srcId="{2DCFB51F-48BC-408B-AF05-EC0D6BEF4BF6}" destId="{AC3F759F-668C-4317-A067-484079CC3B0B}" srcOrd="1" destOrd="0" presId="urn:microsoft.com/office/officeart/2005/8/layout/cycle8"/>
    <dgm:cxn modelId="{BB4EDCCF-40CC-43E8-8C1F-3A4C1A5D0124}" srcId="{5AC71204-39FB-418B-8580-0F93BF61197C}" destId="{1C412D62-ABE9-4175-B556-976EFFC6A7F4}" srcOrd="0" destOrd="0" parTransId="{23285875-3ED2-4542-9BC6-7A5ED83CBFBE}" sibTransId="{53CF82EA-5404-47A9-BAD7-2E4D412B9DFB}"/>
    <dgm:cxn modelId="{4A0A767F-6C6A-4477-A8CE-3AFE86576BC3}" type="presOf" srcId="{000D2C61-CCDA-4251-BA95-F4AB3FF47C08}" destId="{1CE8948E-3588-47F8-9067-E1987720E63E}" srcOrd="0" destOrd="0" presId="urn:microsoft.com/office/officeart/2005/8/layout/cycle8"/>
    <dgm:cxn modelId="{874C86BA-6B18-49ED-8E22-A4BCCD48E7E4}" type="presOf" srcId="{1C412D62-ABE9-4175-B556-976EFFC6A7F4}" destId="{A0CFEEEB-C451-4845-9511-F4A043D17C1A}" srcOrd="1" destOrd="0" presId="urn:microsoft.com/office/officeart/2005/8/layout/cycle8"/>
    <dgm:cxn modelId="{1475D9FD-2D8B-4F87-9491-15A79E8B9017}" srcId="{5AC71204-39FB-418B-8580-0F93BF61197C}" destId="{A0EC63C2-C184-4008-A9EC-153DDADAADAD}" srcOrd="1" destOrd="0" parTransId="{78D058A0-6C3C-4F5C-8CF0-69C9C9F5971D}" sibTransId="{249ABA91-ED3E-43A9-A0F8-DD2D275357FA}"/>
    <dgm:cxn modelId="{2BD5DEB9-2D4F-447A-A6E5-BD50569AEA56}" type="presOf" srcId="{F217DD0E-2433-4957-8CC6-85BD36AB1ABD}" destId="{C8247A67-ADB4-49F6-B7CA-B66FF55F354B}" srcOrd="1" destOrd="0" presId="urn:microsoft.com/office/officeart/2005/8/layout/cycle8"/>
    <dgm:cxn modelId="{C321A6C3-5C3B-41CF-8542-5647A37A5693}" srcId="{5AC71204-39FB-418B-8580-0F93BF61197C}" destId="{2DCFB51F-48BC-408B-AF05-EC0D6BEF4BF6}" srcOrd="5" destOrd="0" parTransId="{0C34AE25-B97B-4489-B3AD-C762652064AA}" sibTransId="{2D92B184-A621-4981-A642-01418FF67AA0}"/>
    <dgm:cxn modelId="{EA4E0224-B810-42D4-8AFD-BB3A6D573A42}" type="presParOf" srcId="{23C57E3F-9006-4DD6-AE8C-AFFBACA88A3C}" destId="{CE889BEC-06E2-418F-8D36-0AB3A9471CA2}" srcOrd="0" destOrd="0" presId="urn:microsoft.com/office/officeart/2005/8/layout/cycle8"/>
    <dgm:cxn modelId="{A5F43DE1-2174-4B8F-A8D6-AE0D61498833}" type="presParOf" srcId="{23C57E3F-9006-4DD6-AE8C-AFFBACA88A3C}" destId="{841736AA-B329-4CCB-9E4E-FFBC8CC84E54}" srcOrd="1" destOrd="0" presId="urn:microsoft.com/office/officeart/2005/8/layout/cycle8"/>
    <dgm:cxn modelId="{5EB4EA03-2145-419C-84E0-17A876A02D4A}" type="presParOf" srcId="{23C57E3F-9006-4DD6-AE8C-AFFBACA88A3C}" destId="{95ACE210-632A-4D0C-9A42-AF986E11D7E2}" srcOrd="2" destOrd="0" presId="urn:microsoft.com/office/officeart/2005/8/layout/cycle8"/>
    <dgm:cxn modelId="{E266E563-B316-489A-BB4E-588EB5360376}" type="presParOf" srcId="{23C57E3F-9006-4DD6-AE8C-AFFBACA88A3C}" destId="{A0CFEEEB-C451-4845-9511-F4A043D17C1A}" srcOrd="3" destOrd="0" presId="urn:microsoft.com/office/officeart/2005/8/layout/cycle8"/>
    <dgm:cxn modelId="{C7E9B59E-CF0F-4EC0-8A2E-C6CE59094F29}" type="presParOf" srcId="{23C57E3F-9006-4DD6-AE8C-AFFBACA88A3C}" destId="{0B8C3C8A-B789-4DF4-9BF6-CC0B5EE21577}" srcOrd="4" destOrd="0" presId="urn:microsoft.com/office/officeart/2005/8/layout/cycle8"/>
    <dgm:cxn modelId="{53CB99E6-F219-4063-9B23-C5AA038F7478}" type="presParOf" srcId="{23C57E3F-9006-4DD6-AE8C-AFFBACA88A3C}" destId="{0F445410-2D02-4AD9-8B84-EE8D04ECB74B}" srcOrd="5" destOrd="0" presId="urn:microsoft.com/office/officeart/2005/8/layout/cycle8"/>
    <dgm:cxn modelId="{DA131F27-A593-45D9-BBC2-2753D29CA7BF}" type="presParOf" srcId="{23C57E3F-9006-4DD6-AE8C-AFFBACA88A3C}" destId="{F5B844FB-461D-475C-A502-32C4065E153E}" srcOrd="6" destOrd="0" presId="urn:microsoft.com/office/officeart/2005/8/layout/cycle8"/>
    <dgm:cxn modelId="{4D6FCC6E-61A6-4DCE-85B5-E889A9F3B219}" type="presParOf" srcId="{23C57E3F-9006-4DD6-AE8C-AFFBACA88A3C}" destId="{488FB1AF-04AF-425B-B212-839FF9014FAE}" srcOrd="7" destOrd="0" presId="urn:microsoft.com/office/officeart/2005/8/layout/cycle8"/>
    <dgm:cxn modelId="{1AE426D1-E716-409E-855A-E2DC3870F287}" type="presParOf" srcId="{23C57E3F-9006-4DD6-AE8C-AFFBACA88A3C}" destId="{A20CC212-80C7-4901-A785-6A3DFE71EB3D}" srcOrd="8" destOrd="0" presId="urn:microsoft.com/office/officeart/2005/8/layout/cycle8"/>
    <dgm:cxn modelId="{E4680B02-CC7E-47BB-AA48-F3C47CBBD2F6}" type="presParOf" srcId="{23C57E3F-9006-4DD6-AE8C-AFFBACA88A3C}" destId="{5AC15725-26B6-4249-B0C0-80975EBC8F9E}" srcOrd="9" destOrd="0" presId="urn:microsoft.com/office/officeart/2005/8/layout/cycle8"/>
    <dgm:cxn modelId="{C5FE74A0-74AB-45B1-BE3D-3EBE71AE3DEF}" type="presParOf" srcId="{23C57E3F-9006-4DD6-AE8C-AFFBACA88A3C}" destId="{77F41BDF-CB2A-436C-BE5C-EB448F47FD81}" srcOrd="10" destOrd="0" presId="urn:microsoft.com/office/officeart/2005/8/layout/cycle8"/>
    <dgm:cxn modelId="{8522D524-8B6E-4E2C-820B-C7584C32D60C}" type="presParOf" srcId="{23C57E3F-9006-4DD6-AE8C-AFFBACA88A3C}" destId="{15017BC7-CBFF-4BE8-812B-13D3C5F4A04C}" srcOrd="11" destOrd="0" presId="urn:microsoft.com/office/officeart/2005/8/layout/cycle8"/>
    <dgm:cxn modelId="{18169EDB-4689-44D7-9DA1-D09FAFBCCAA6}" type="presParOf" srcId="{23C57E3F-9006-4DD6-AE8C-AFFBACA88A3C}" destId="{1CE8948E-3588-47F8-9067-E1987720E63E}" srcOrd="12" destOrd="0" presId="urn:microsoft.com/office/officeart/2005/8/layout/cycle8"/>
    <dgm:cxn modelId="{BDB98FFB-9D65-48CC-BFB5-4B2BB72A9CF1}" type="presParOf" srcId="{23C57E3F-9006-4DD6-AE8C-AFFBACA88A3C}" destId="{8C8209AD-1096-43B6-BED7-62B577C5637E}" srcOrd="13" destOrd="0" presId="urn:microsoft.com/office/officeart/2005/8/layout/cycle8"/>
    <dgm:cxn modelId="{B6B4C8B3-8537-4090-B9C6-00817B4A9E3C}" type="presParOf" srcId="{23C57E3F-9006-4DD6-AE8C-AFFBACA88A3C}" destId="{F0201A1B-9E7C-4A84-8F89-60DE84B79C4D}" srcOrd="14" destOrd="0" presId="urn:microsoft.com/office/officeart/2005/8/layout/cycle8"/>
    <dgm:cxn modelId="{2168D043-1137-4D18-A60E-C4D07A85BE3B}" type="presParOf" srcId="{23C57E3F-9006-4DD6-AE8C-AFFBACA88A3C}" destId="{B94087D2-3F8D-40A6-B360-61C27627C19D}" srcOrd="15" destOrd="0" presId="urn:microsoft.com/office/officeart/2005/8/layout/cycle8"/>
    <dgm:cxn modelId="{04BC973C-EDEF-4ACD-93D7-6305309793B5}" type="presParOf" srcId="{23C57E3F-9006-4DD6-AE8C-AFFBACA88A3C}" destId="{9647A8EA-2FA3-4F2E-A190-68D3AE6A614C}" srcOrd="16" destOrd="0" presId="urn:microsoft.com/office/officeart/2005/8/layout/cycle8"/>
    <dgm:cxn modelId="{24097EA4-D417-4F63-A7E7-9C917D856238}" type="presParOf" srcId="{23C57E3F-9006-4DD6-AE8C-AFFBACA88A3C}" destId="{ADDA0950-F6C0-4305-B1E5-5722111AE068}" srcOrd="17" destOrd="0" presId="urn:microsoft.com/office/officeart/2005/8/layout/cycle8"/>
    <dgm:cxn modelId="{74CDB337-63F6-4343-B41C-8C376D3717C9}" type="presParOf" srcId="{23C57E3F-9006-4DD6-AE8C-AFFBACA88A3C}" destId="{962887A4-B12D-48ED-9FA8-C1B94EED34FC}" srcOrd="18" destOrd="0" presId="urn:microsoft.com/office/officeart/2005/8/layout/cycle8"/>
    <dgm:cxn modelId="{9FA63102-9D8D-493B-9597-BE4410401C80}" type="presParOf" srcId="{23C57E3F-9006-4DD6-AE8C-AFFBACA88A3C}" destId="{C8247A67-ADB4-49F6-B7CA-B66FF55F354B}" srcOrd="19" destOrd="0" presId="urn:microsoft.com/office/officeart/2005/8/layout/cycle8"/>
    <dgm:cxn modelId="{7E7894AD-3BFC-42AA-98BE-D958C0D60EFA}" type="presParOf" srcId="{23C57E3F-9006-4DD6-AE8C-AFFBACA88A3C}" destId="{6BB98286-446C-4F6F-A3F5-0E9CE32CBF2E}" srcOrd="20" destOrd="0" presId="urn:microsoft.com/office/officeart/2005/8/layout/cycle8"/>
    <dgm:cxn modelId="{BF1DA93F-6CBC-4D81-AF9C-5C4374775905}" type="presParOf" srcId="{23C57E3F-9006-4DD6-AE8C-AFFBACA88A3C}" destId="{E8DD4271-48FC-4B68-A258-6E74A84B24AD}" srcOrd="21" destOrd="0" presId="urn:microsoft.com/office/officeart/2005/8/layout/cycle8"/>
    <dgm:cxn modelId="{A5F0946C-EA0B-4DAB-A04D-2696435CE077}" type="presParOf" srcId="{23C57E3F-9006-4DD6-AE8C-AFFBACA88A3C}" destId="{D9BBE8C1-E2CE-4D79-947A-E1BD1A74614C}" srcOrd="22" destOrd="0" presId="urn:microsoft.com/office/officeart/2005/8/layout/cycle8"/>
    <dgm:cxn modelId="{5B43913F-2500-4FCB-9574-57C1B7790995}" type="presParOf" srcId="{23C57E3F-9006-4DD6-AE8C-AFFBACA88A3C}" destId="{AC3F759F-668C-4317-A067-484079CC3B0B}" srcOrd="23" destOrd="0" presId="urn:microsoft.com/office/officeart/2005/8/layout/cycle8"/>
    <dgm:cxn modelId="{D8C7C6FB-20F2-40EC-A420-20AA6A6764B2}" type="presParOf" srcId="{23C57E3F-9006-4DD6-AE8C-AFFBACA88A3C}" destId="{0345D193-9613-4CAD-ACAA-DBCF1369C92B}" srcOrd="24" destOrd="0" presId="urn:microsoft.com/office/officeart/2005/8/layout/cycle8"/>
    <dgm:cxn modelId="{3082F312-2DDD-4338-B95D-56117D859011}" type="presParOf" srcId="{23C57E3F-9006-4DD6-AE8C-AFFBACA88A3C}" destId="{7A831EB2-339E-47E2-9474-AA73F4874C92}" srcOrd="25" destOrd="0" presId="urn:microsoft.com/office/officeart/2005/8/layout/cycle8"/>
    <dgm:cxn modelId="{FB7C4C0C-2558-4B8D-B41F-44A099D88AB3}" type="presParOf" srcId="{23C57E3F-9006-4DD6-AE8C-AFFBACA88A3C}" destId="{3B877083-9007-4C68-B58A-1704035F4AE9}" srcOrd="26" destOrd="0" presId="urn:microsoft.com/office/officeart/2005/8/layout/cycle8"/>
    <dgm:cxn modelId="{4DE85B51-EF23-43BE-A3D2-1F7D4E221C4C}" type="presParOf" srcId="{23C57E3F-9006-4DD6-AE8C-AFFBACA88A3C}" destId="{E296BCE6-82AE-41B9-878F-A71527A0FF22}" srcOrd="27" destOrd="0" presId="urn:microsoft.com/office/officeart/2005/8/layout/cycle8"/>
    <dgm:cxn modelId="{0FDC960F-058C-4464-833B-B216D710F5D2}" type="presParOf" srcId="{23C57E3F-9006-4DD6-AE8C-AFFBACA88A3C}" destId="{6383FA7D-3599-4BD8-909B-615094838EA5}" srcOrd="28" destOrd="0" presId="urn:microsoft.com/office/officeart/2005/8/layout/cycle8"/>
    <dgm:cxn modelId="{8E164E1E-4A48-40A0-824E-7AF4A3C758F7}" type="presParOf" srcId="{23C57E3F-9006-4DD6-AE8C-AFFBACA88A3C}" destId="{A4B7B61D-14BE-4D14-A5CC-97EC25B1266F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221C31-DA48-472C-A5FB-01A48CB6FDA6}">
      <dsp:nvSpPr>
        <dsp:cNvPr id="0" name=""/>
        <dsp:cNvSpPr/>
      </dsp:nvSpPr>
      <dsp:spPr>
        <a:xfrm>
          <a:off x="0" y="0"/>
          <a:ext cx="8784971" cy="187220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7893DB-9245-4F9D-B333-026D21686726}">
      <dsp:nvSpPr>
        <dsp:cNvPr id="0" name=""/>
        <dsp:cNvSpPr/>
      </dsp:nvSpPr>
      <dsp:spPr>
        <a:xfrm>
          <a:off x="2412" y="561662"/>
          <a:ext cx="1404824" cy="7488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ЦИК России</a:t>
          </a:r>
          <a:endParaRPr lang="ru-RU" sz="1200" kern="1200" dirty="0"/>
        </a:p>
      </dsp:txBody>
      <dsp:txXfrm>
        <a:off x="2412" y="561662"/>
        <a:ext cx="1404824" cy="748883"/>
      </dsp:txXfrm>
    </dsp:sp>
    <dsp:sp modelId="{B26E8EE0-2878-44F6-B32B-8B0D824FA026}">
      <dsp:nvSpPr>
        <dsp:cNvPr id="0" name=""/>
        <dsp:cNvSpPr/>
      </dsp:nvSpPr>
      <dsp:spPr>
        <a:xfrm>
          <a:off x="1477478" y="561662"/>
          <a:ext cx="1404824" cy="7488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ИКСРФ</a:t>
          </a:r>
          <a:endParaRPr lang="ru-RU" sz="1200" kern="1200" dirty="0"/>
        </a:p>
      </dsp:txBody>
      <dsp:txXfrm>
        <a:off x="1477478" y="561662"/>
        <a:ext cx="1404824" cy="748883"/>
      </dsp:txXfrm>
    </dsp:sp>
    <dsp:sp modelId="{79E1BF54-79F5-415C-8066-378F2745F77F}">
      <dsp:nvSpPr>
        <dsp:cNvPr id="0" name=""/>
        <dsp:cNvSpPr/>
      </dsp:nvSpPr>
      <dsp:spPr>
        <a:xfrm>
          <a:off x="2952543" y="561662"/>
          <a:ext cx="1404824" cy="7488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Министерство науки и высшего образования</a:t>
          </a:r>
          <a:endParaRPr lang="ru-RU" sz="1200" kern="1200" dirty="0"/>
        </a:p>
      </dsp:txBody>
      <dsp:txXfrm>
        <a:off x="2952543" y="561662"/>
        <a:ext cx="1404824" cy="748883"/>
      </dsp:txXfrm>
    </dsp:sp>
    <dsp:sp modelId="{4D07821E-93CA-466A-9D20-FC6731561B9E}">
      <dsp:nvSpPr>
        <dsp:cNvPr id="0" name=""/>
        <dsp:cNvSpPr/>
      </dsp:nvSpPr>
      <dsp:spPr>
        <a:xfrm>
          <a:off x="4427608" y="561662"/>
          <a:ext cx="1404824" cy="7488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Министерство просвещения</a:t>
          </a:r>
          <a:endParaRPr lang="ru-RU" sz="1200" kern="1200" dirty="0"/>
        </a:p>
      </dsp:txBody>
      <dsp:txXfrm>
        <a:off x="4427608" y="561662"/>
        <a:ext cx="1404824" cy="748883"/>
      </dsp:txXfrm>
    </dsp:sp>
    <dsp:sp modelId="{12A9476F-471F-42F3-9306-0FE4788492CB}">
      <dsp:nvSpPr>
        <dsp:cNvPr id="0" name=""/>
        <dsp:cNvSpPr/>
      </dsp:nvSpPr>
      <dsp:spPr>
        <a:xfrm>
          <a:off x="5902673" y="561662"/>
          <a:ext cx="1404824" cy="7488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Федеральное агентство по делам молодежи</a:t>
          </a:r>
          <a:endParaRPr lang="ru-RU" sz="1200" kern="1200" dirty="0"/>
        </a:p>
      </dsp:txBody>
      <dsp:txXfrm>
        <a:off x="5902673" y="561662"/>
        <a:ext cx="1404824" cy="748883"/>
      </dsp:txXfrm>
    </dsp:sp>
    <dsp:sp modelId="{A89B06DC-FF41-4F57-BB23-1E040706E992}">
      <dsp:nvSpPr>
        <dsp:cNvPr id="0" name=""/>
        <dsp:cNvSpPr/>
      </dsp:nvSpPr>
      <dsp:spPr>
        <a:xfrm>
          <a:off x="7377739" y="561662"/>
          <a:ext cx="1404824" cy="7488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Российский фонд свободных выборов</a:t>
          </a:r>
          <a:endParaRPr lang="ru-RU" sz="1200" kern="1200" dirty="0"/>
        </a:p>
      </dsp:txBody>
      <dsp:txXfrm>
        <a:off x="7377739" y="561662"/>
        <a:ext cx="1404824" cy="74888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889BEC-06E2-418F-8D36-0AB3A9471CA2}">
      <dsp:nvSpPr>
        <dsp:cNvPr id="0" name=""/>
        <dsp:cNvSpPr/>
      </dsp:nvSpPr>
      <dsp:spPr>
        <a:xfrm>
          <a:off x="1574108" y="92543"/>
          <a:ext cx="3318886" cy="3105244"/>
        </a:xfrm>
        <a:prstGeom prst="pie">
          <a:avLst>
            <a:gd name="adj1" fmla="val 16200000"/>
            <a:gd name="adj2" fmla="val 19800000"/>
          </a:avLst>
        </a:prstGeom>
        <a:solidFill>
          <a:srgbClr val="7DE42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З</a:t>
          </a:r>
          <a:r>
            <a:rPr lang="ru-RU" sz="1400" b="1" kern="1200" dirty="0" smtClean="0"/>
            <a:t>АЯВКА</a:t>
          </a:r>
          <a:endParaRPr lang="ru-RU" sz="1400" b="1" kern="1200" dirty="0"/>
        </a:p>
      </dsp:txBody>
      <dsp:txXfrm>
        <a:off x="3312573" y="489201"/>
        <a:ext cx="869232" cy="628442"/>
      </dsp:txXfrm>
    </dsp:sp>
    <dsp:sp modelId="{0B8C3C8A-B789-4DF4-9BF6-CC0B5EE21577}">
      <dsp:nvSpPr>
        <dsp:cNvPr id="0" name=""/>
        <dsp:cNvSpPr/>
      </dsp:nvSpPr>
      <dsp:spPr>
        <a:xfrm>
          <a:off x="1616153" y="282277"/>
          <a:ext cx="3302483" cy="2842875"/>
        </a:xfrm>
        <a:prstGeom prst="pie">
          <a:avLst>
            <a:gd name="adj1" fmla="val 19800000"/>
            <a:gd name="adj2" fmla="val 1800000"/>
          </a:avLst>
        </a:prstGeom>
        <a:solidFill>
          <a:srgbClr val="13DB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РАБОТА</a:t>
          </a:r>
          <a:endParaRPr lang="ru-RU" sz="1400" b="1" kern="1200" dirty="0"/>
        </a:p>
      </dsp:txBody>
      <dsp:txXfrm>
        <a:off x="3857124" y="1432965"/>
        <a:ext cx="904251" cy="558422"/>
      </dsp:txXfrm>
    </dsp:sp>
    <dsp:sp modelId="{A20CC212-80C7-4901-A785-6A3DFE71EB3D}">
      <dsp:nvSpPr>
        <dsp:cNvPr id="0" name=""/>
        <dsp:cNvSpPr/>
      </dsp:nvSpPr>
      <dsp:spPr>
        <a:xfrm>
          <a:off x="1600461" y="231917"/>
          <a:ext cx="3266180" cy="3060696"/>
        </a:xfrm>
        <a:prstGeom prst="pie">
          <a:avLst>
            <a:gd name="adj1" fmla="val 1800000"/>
            <a:gd name="adj2" fmla="val 5400000"/>
          </a:avLst>
        </a:prstGeom>
        <a:solidFill>
          <a:srgbClr val="980CE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ПРОВЕР- КА</a:t>
          </a:r>
          <a:endParaRPr lang="ru-RU" sz="1400" b="1" kern="1200" dirty="0"/>
        </a:p>
      </dsp:txBody>
      <dsp:txXfrm>
        <a:off x="3311318" y="2300438"/>
        <a:ext cx="855428" cy="619426"/>
      </dsp:txXfrm>
    </dsp:sp>
    <dsp:sp modelId="{1CE8948E-3588-47F8-9067-E1987720E63E}">
      <dsp:nvSpPr>
        <dsp:cNvPr id="0" name=""/>
        <dsp:cNvSpPr/>
      </dsp:nvSpPr>
      <dsp:spPr>
        <a:xfrm>
          <a:off x="1490074" y="245207"/>
          <a:ext cx="3351580" cy="3034116"/>
        </a:xfrm>
        <a:prstGeom prst="pie">
          <a:avLst>
            <a:gd name="adj1" fmla="val 5400000"/>
            <a:gd name="adj2" fmla="val 9000000"/>
          </a:avLst>
        </a:prstGeom>
        <a:solidFill>
          <a:srgbClr val="134A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ЭКСПЕР-ТИЗА</a:t>
          </a:r>
          <a:endParaRPr lang="ru-RU" sz="1400" b="1" kern="1200" dirty="0"/>
        </a:p>
      </dsp:txBody>
      <dsp:txXfrm>
        <a:off x="2208270" y="2295764"/>
        <a:ext cx="877794" cy="614047"/>
      </dsp:txXfrm>
    </dsp:sp>
    <dsp:sp modelId="{9647A8EA-2FA3-4F2E-A190-68D3AE6A614C}">
      <dsp:nvSpPr>
        <dsp:cNvPr id="0" name=""/>
        <dsp:cNvSpPr/>
      </dsp:nvSpPr>
      <dsp:spPr>
        <a:xfrm>
          <a:off x="1490075" y="282277"/>
          <a:ext cx="3283891" cy="2842875"/>
        </a:xfrm>
        <a:prstGeom prst="pie">
          <a:avLst>
            <a:gd name="adj1" fmla="val 9000000"/>
            <a:gd name="adj2" fmla="val 12600000"/>
          </a:avLst>
        </a:prstGeom>
        <a:solidFill>
          <a:srgbClr val="1091E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ДОПУСК</a:t>
          </a:r>
          <a:endParaRPr lang="ru-RU" sz="1400" b="1" kern="1200" dirty="0"/>
        </a:p>
      </dsp:txBody>
      <dsp:txXfrm>
        <a:off x="1646450" y="1432965"/>
        <a:ext cx="899160" cy="558422"/>
      </dsp:txXfrm>
    </dsp:sp>
    <dsp:sp modelId="{6BB98286-446C-4F6F-A3F5-0E9CE32CBF2E}">
      <dsp:nvSpPr>
        <dsp:cNvPr id="0" name=""/>
        <dsp:cNvSpPr/>
      </dsp:nvSpPr>
      <dsp:spPr>
        <a:xfrm>
          <a:off x="1554877" y="91761"/>
          <a:ext cx="3221973" cy="3106808"/>
        </a:xfrm>
        <a:prstGeom prst="pie">
          <a:avLst>
            <a:gd name="adj1" fmla="val 12600000"/>
            <a:gd name="adj2" fmla="val 16200000"/>
          </a:avLst>
        </a:prstGeom>
        <a:solidFill>
          <a:srgbClr val="EEC41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ФИНАЛ</a:t>
          </a:r>
          <a:endParaRPr lang="ru-RU" sz="1400" b="1" kern="1200" dirty="0"/>
        </a:p>
      </dsp:txBody>
      <dsp:txXfrm>
        <a:off x="2245300" y="488619"/>
        <a:ext cx="843850" cy="628758"/>
      </dsp:txXfrm>
    </dsp:sp>
    <dsp:sp modelId="{0345D193-9613-4CAD-ACAA-DBCF1369C92B}">
      <dsp:nvSpPr>
        <dsp:cNvPr id="0" name=""/>
        <dsp:cNvSpPr/>
      </dsp:nvSpPr>
      <dsp:spPr>
        <a:xfrm>
          <a:off x="1907772" y="-259437"/>
          <a:ext cx="3194850" cy="3194850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rgbClr val="7DE42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31EB2-339E-47E2-9474-AA73F4874C92}">
      <dsp:nvSpPr>
        <dsp:cNvPr id="0" name=""/>
        <dsp:cNvSpPr/>
      </dsp:nvSpPr>
      <dsp:spPr>
        <a:xfrm>
          <a:off x="2079005" y="116865"/>
          <a:ext cx="3194850" cy="3194850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rgbClr val="13DB2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77083-9007-4C68-B58A-1704035F4AE9}">
      <dsp:nvSpPr>
        <dsp:cNvPr id="0" name=""/>
        <dsp:cNvSpPr/>
      </dsp:nvSpPr>
      <dsp:spPr>
        <a:xfrm>
          <a:off x="1872141" y="388624"/>
          <a:ext cx="3194850" cy="3194850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rgbClr val="980CE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96BCE6-82AE-41B9-878F-A71527A0FF22}">
      <dsp:nvSpPr>
        <dsp:cNvPr id="0" name=""/>
        <dsp:cNvSpPr/>
      </dsp:nvSpPr>
      <dsp:spPr>
        <a:xfrm>
          <a:off x="1324460" y="453544"/>
          <a:ext cx="3194850" cy="3194850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rgbClr val="134AB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3FA7D-3599-4BD8-909B-615094838EA5}">
      <dsp:nvSpPr>
        <dsp:cNvPr id="0" name=""/>
        <dsp:cNvSpPr/>
      </dsp:nvSpPr>
      <dsp:spPr>
        <a:xfrm>
          <a:off x="1130072" y="129612"/>
          <a:ext cx="3194850" cy="3194850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rgbClr val="1091E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7B61D-14BE-4D14-A5CC-97EC25B1266F}">
      <dsp:nvSpPr>
        <dsp:cNvPr id="0" name=""/>
        <dsp:cNvSpPr/>
      </dsp:nvSpPr>
      <dsp:spPr>
        <a:xfrm>
          <a:off x="1324579" y="-259417"/>
          <a:ext cx="3194850" cy="3194850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rgbClr val="EEC41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55650"/>
            <a:ext cx="6624638" cy="372745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000" b="0" strike="noStrike" spc="-1" dirty="0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80908" y="4721854"/>
            <a:ext cx="5446940" cy="44731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800" b="0" strike="noStrike" spc="-1" dirty="0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1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954817" cy="4967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300" b="0" strike="noStrike" spc="-1" dirty="0">
                <a:latin typeface="Times New Roman"/>
              </a:rPr>
              <a:t> </a:t>
            </a:r>
          </a:p>
        </p:txBody>
      </p:sp>
      <p:sp>
        <p:nvSpPr>
          <p:cNvPr id="120" name="PlaceHolder 4"/>
          <p:cNvSpPr>
            <a:spLocks noGrp="1"/>
          </p:cNvSpPr>
          <p:nvPr>
            <p:ph type="dt"/>
          </p:nvPr>
        </p:nvSpPr>
        <p:spPr>
          <a:xfrm>
            <a:off x="3853940" y="0"/>
            <a:ext cx="2954817" cy="49672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300" b="0" strike="noStrike" spc="-1" dirty="0">
                <a:latin typeface="Times New Roman"/>
              </a:rPr>
              <a:t> </a:t>
            </a:r>
          </a:p>
        </p:txBody>
      </p:sp>
      <p:sp>
        <p:nvSpPr>
          <p:cNvPr id="121" name="PlaceHolder 5"/>
          <p:cNvSpPr>
            <a:spLocks noGrp="1"/>
          </p:cNvSpPr>
          <p:nvPr>
            <p:ph type="ftr"/>
          </p:nvPr>
        </p:nvSpPr>
        <p:spPr>
          <a:xfrm>
            <a:off x="0" y="9444044"/>
            <a:ext cx="2954817" cy="49672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300" b="0" strike="noStrike" spc="-1" dirty="0">
                <a:latin typeface="Times New Roman"/>
              </a:rPr>
              <a:t> </a:t>
            </a:r>
          </a:p>
        </p:txBody>
      </p:sp>
      <p:sp>
        <p:nvSpPr>
          <p:cNvPr id="122" name="PlaceHolder 6"/>
          <p:cNvSpPr>
            <a:spLocks noGrp="1"/>
          </p:cNvSpPr>
          <p:nvPr>
            <p:ph type="sldNum"/>
          </p:nvPr>
        </p:nvSpPr>
        <p:spPr>
          <a:xfrm>
            <a:off x="3853940" y="9444044"/>
            <a:ext cx="2954817" cy="49672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ADD4D86-5035-49E1-BDC4-76924578FBB0}" type="slidenum">
              <a:rPr lang="ru-RU" sz="1300" b="0" strike="noStrike" spc="-1">
                <a:latin typeface="Times New Roman"/>
              </a:rPr>
              <a:pPr algn="r"/>
              <a:t>‹#›</a:t>
            </a:fld>
            <a:endParaRPr lang="ru-RU" sz="1300" b="0" strike="noStrike" spc="-1" dirty="0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59475" cy="3352800"/>
          </a:xfrm>
          <a:prstGeom prst="rect">
            <a:avLst/>
          </a:prstGeom>
        </p:spPr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680908" y="4784112"/>
            <a:ext cx="5446292" cy="3913178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pc="-1" dirty="0">
              <a:latin typeface="Arial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3856858" y="9442371"/>
            <a:ext cx="2949629" cy="4977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593" tIns="41297" rIns="82593" bIns="41297" anchor="b"/>
          <a:lstStyle/>
          <a:p>
            <a:pPr algn="r">
              <a:lnSpc>
                <a:spcPct val="100000"/>
              </a:lnSpc>
            </a:pPr>
            <a:fld id="{30A901A3-63AA-409C-B2C0-B765D594D2CD}" type="slidenum">
              <a:rPr lang="ru-RU" sz="1100" spc="-1">
                <a:solidFill>
                  <a:srgbClr val="000000"/>
                </a:solidFill>
              </a:rPr>
              <a:pPr algn="r">
                <a:lnSpc>
                  <a:spcPct val="100000"/>
                </a:lnSpc>
              </a:pPr>
              <a:t>1</a:t>
            </a:fld>
            <a:endParaRPr lang="ru-RU" sz="1100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59475" cy="3352800"/>
          </a:xfrm>
          <a:prstGeom prst="rect">
            <a:avLst/>
          </a:prstGeom>
        </p:spPr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680908" y="4784112"/>
            <a:ext cx="5446292" cy="3913178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pc="-1" dirty="0">
              <a:latin typeface="Arial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3856858" y="9442371"/>
            <a:ext cx="2949629" cy="4977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593" tIns="41297" rIns="82593" bIns="41297" anchor="b"/>
          <a:lstStyle/>
          <a:p>
            <a:pPr algn="r">
              <a:lnSpc>
                <a:spcPct val="100000"/>
              </a:lnSpc>
            </a:pPr>
            <a:fld id="{30A901A3-63AA-409C-B2C0-B765D594D2CD}" type="slidenum">
              <a:rPr lang="ru-RU" sz="1100" spc="-1">
                <a:solidFill>
                  <a:srgbClr val="000000"/>
                </a:solidFill>
              </a:rPr>
              <a:pPr algn="r">
                <a:lnSpc>
                  <a:spcPct val="100000"/>
                </a:lnSpc>
              </a:pPr>
              <a:t>3</a:t>
            </a:fld>
            <a:endParaRPr lang="ru-RU" sz="1100" spc="-1" dirty="0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907272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277440"/>
            <a:ext cx="907272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27744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3040" y="327744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300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300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27744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27744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27744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047" y="1761547"/>
            <a:ext cx="8568531" cy="12154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094" y="3213311"/>
            <a:ext cx="7056438" cy="14491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4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0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4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8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2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04031" y="5255761"/>
            <a:ext cx="2352146" cy="302779"/>
          </a:xfrm>
          <a:prstGeom prst="rect">
            <a:avLst/>
          </a:prstGeom>
        </p:spPr>
        <p:txBody>
          <a:bodyPr lIns="100803" tIns="50402" rIns="100803" bIns="50402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F342ED1-FE73-4E18-8991-2ADFDCF03FF5}" type="datetimeFigureOut">
              <a:rPr lang="ru-RU"/>
              <a:pPr>
                <a:defRPr/>
              </a:pPr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44214" y="5255761"/>
            <a:ext cx="3192198" cy="302779"/>
          </a:xfrm>
          <a:prstGeom prst="rect">
            <a:avLst/>
          </a:prstGeom>
        </p:spPr>
        <p:txBody>
          <a:bodyPr lIns="100803" tIns="50402" rIns="100803" bIns="50402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224448" y="5255761"/>
            <a:ext cx="2352146" cy="302779"/>
          </a:xfrm>
          <a:prstGeom prst="rect">
            <a:avLst/>
          </a:prstGeom>
        </p:spPr>
        <p:txBody>
          <a:bodyPr lIns="100803" tIns="50402" rIns="100803" bIns="50402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9454B49-115E-42B9-A37B-94492C867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3000"/>
            <a:ext cx="9072720" cy="3741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907272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7520"/>
            <a:ext cx="9072720" cy="4383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3000"/>
            <a:ext cx="9072720" cy="3741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27744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3040" y="327744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277440"/>
            <a:ext cx="907272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907272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277440"/>
            <a:ext cx="907272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27744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3040" y="327744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32300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32300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27744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327744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327744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504000" y="1323000"/>
            <a:ext cx="9072720" cy="3741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907272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907272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504000" y="227520"/>
            <a:ext cx="9072720" cy="4383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504000" y="327744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153040" y="327744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04000" y="3277440"/>
            <a:ext cx="907272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907272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04000" y="3277440"/>
            <a:ext cx="907272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4000" y="327744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5153040" y="327744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571560" y="132300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639120" y="132300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504000" y="327744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571560" y="327744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639120" y="327744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7520"/>
            <a:ext cx="9072720" cy="4383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27744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3040" y="327744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277440"/>
            <a:ext cx="907272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7" r:id="rId13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227520"/>
            <a:ext cx="9072720" cy="9453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ru-RU" sz="522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907272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8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353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742680" lvl="1" indent="-285480">
              <a:spcBef>
                <a:spcPts val="8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353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143000" lvl="2" indent="-228600">
              <a:spcBef>
                <a:spcPts val="8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353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600200" lvl="3" indent="-228600">
              <a:spcBef>
                <a:spcPts val="8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353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057400" lvl="4" indent="-228600">
              <a:spcBef>
                <a:spcPts val="879"/>
              </a:spcBef>
              <a:buClr>
                <a:srgbClr val="000000"/>
              </a:buClr>
              <a:buFont typeface="Arial"/>
              <a:buChar char="»"/>
            </a:pPr>
            <a:r>
              <a:rPr lang="ru-RU" sz="353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057400" lvl="5" indent="-228600">
              <a:spcBef>
                <a:spcPts val="879"/>
              </a:spcBef>
              <a:buClr>
                <a:srgbClr val="000000"/>
              </a:buClr>
              <a:buFont typeface="Arial"/>
              <a:buChar char="»"/>
            </a:pPr>
            <a:r>
              <a:rPr lang="ru-RU" sz="353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2057400" lvl="6" indent="-228600">
              <a:spcBef>
                <a:spcPts val="879"/>
              </a:spcBef>
              <a:buClr>
                <a:srgbClr val="000000"/>
              </a:buClr>
              <a:buFont typeface="Arial"/>
              <a:buChar char="»"/>
            </a:pPr>
            <a:r>
              <a:rPr lang="ru-RU" sz="353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dt"/>
          </p:nvPr>
        </p:nvSpPr>
        <p:spPr>
          <a:xfrm>
            <a:off x="503280" y="5254200"/>
            <a:ext cx="2352240" cy="302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ru-RU" sz="1200" b="0" strike="noStrike" spc="-1">
                <a:solidFill>
                  <a:srgbClr val="898989"/>
                </a:solidFill>
                <a:latin typeface="Times New Roman"/>
              </a:rPr>
              <a:t> 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ftr"/>
          </p:nvPr>
        </p:nvSpPr>
        <p:spPr>
          <a:xfrm>
            <a:off x="3443760" y="5254200"/>
            <a:ext cx="3192480" cy="302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ru-RU" sz="1800" b="0" strike="noStrike" spc="-1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sldNum"/>
          </p:nvPr>
        </p:nvSpPr>
        <p:spPr>
          <a:xfrm>
            <a:off x="7223760" y="5254200"/>
            <a:ext cx="2352240" cy="302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/>
            <a:fld id="{18E01366-9912-4528-87BD-FE7655AF5974}" type="slidenum">
              <a:rPr lang="ru-RU" sz="1200" b="0" strike="noStrike" spc="-1">
                <a:solidFill>
                  <a:srgbClr val="898989"/>
                </a:solidFill>
                <a:latin typeface="Times New Roman"/>
              </a:rPr>
              <a:pPr algn="r"/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0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2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3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png"/><Relationship Id="rId3" Type="http://schemas.openxmlformats.org/officeDocument/2006/relationships/image" Target="../media/image11.pn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13.png"/><Relationship Id="rId10" Type="http://schemas.openxmlformats.org/officeDocument/2006/relationships/image" Target="../media/image29.png"/><Relationship Id="rId4" Type="http://schemas.openxmlformats.org/officeDocument/2006/relationships/image" Target="../media/image12.png"/><Relationship Id="rId9" Type="http://schemas.openxmlformats.org/officeDocument/2006/relationships/image" Target="../media/image28.png"/><Relationship Id="rId1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6" Type="http://schemas.openxmlformats.org/officeDocument/2006/relationships/diagramData" Target="../diagrams/data2.xml"/><Relationship Id="rId11" Type="http://schemas.openxmlformats.org/officeDocument/2006/relationships/image" Target="../media/image34.gif"/><Relationship Id="rId5" Type="http://schemas.openxmlformats.org/officeDocument/2006/relationships/image" Target="../media/image13.png"/><Relationship Id="rId10" Type="http://schemas.microsoft.com/office/2007/relationships/diagramDrawing" Target="../diagrams/drawing2.xml"/><Relationship Id="rId4" Type="http://schemas.openxmlformats.org/officeDocument/2006/relationships/image" Target="../media/image12.png"/><Relationship Id="rId9" Type="http://schemas.openxmlformats.org/officeDocument/2006/relationships/diagramColors" Target="../diagrams/colors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1.pn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5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37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11.png"/><Relationship Id="rId7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8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1.png"/><Relationship Id="rId7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2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5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11.png"/><Relationship Id="rId7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2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6" Type="http://schemas.openxmlformats.org/officeDocument/2006/relationships/diagramData" Target="../diagrams/data1.xml"/><Relationship Id="rId5" Type="http://schemas.openxmlformats.org/officeDocument/2006/relationships/image" Target="../media/image13.png"/><Relationship Id="rId10" Type="http://schemas.microsoft.com/office/2007/relationships/diagramDrawing" Target="../diagrams/drawing1.xml"/><Relationship Id="rId4" Type="http://schemas.openxmlformats.org/officeDocument/2006/relationships/image" Target="../media/image12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1.pn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3.png"/><Relationship Id="rId10" Type="http://schemas.openxmlformats.org/officeDocument/2006/relationships/image" Target="../media/image23.jpeg"/><Relationship Id="rId4" Type="http://schemas.openxmlformats.org/officeDocument/2006/relationships/image" Target="../media/image12.pn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9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566759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CustomShape 3"/>
          <p:cNvSpPr/>
          <p:nvPr/>
        </p:nvSpPr>
        <p:spPr>
          <a:xfrm>
            <a:off x="446040" y="264235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2"/>
          <p:cNvSpPr/>
          <p:nvPr/>
        </p:nvSpPr>
        <p:spPr>
          <a:xfrm>
            <a:off x="431800" y="5139531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68" name="AutoShape 4" descr="https://media.istockphoto.com/photos/light-blue-sky-with-clouds-picture-id527087859?k=6&amp;m=527087859&amp;s=612x612&amp;w=0&amp;h=6QOk_D-Qo58l9nURRXtWghZ0PcltIrVtKSESOFvsumU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s://media.istockphoto.com/photos/light-blue-sky-with-clouds-picture-id527087859?k=6&amp;m=527087859&amp;s=612x612&amp;w=0&amp;h=6QOk_D-Qo58l9nURRXtWghZ0PcltIrVtKSESOFvsumU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CustomShape 5"/>
          <p:cNvSpPr/>
          <p:nvPr/>
        </p:nvSpPr>
        <p:spPr>
          <a:xfrm>
            <a:off x="431800" y="379808"/>
            <a:ext cx="9323480" cy="4687715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CustomShape 6"/>
          <p:cNvSpPr/>
          <p:nvPr/>
        </p:nvSpPr>
        <p:spPr>
          <a:xfrm>
            <a:off x="1223888" y="1467123"/>
            <a:ext cx="7907040" cy="266429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/>
            <a:r>
              <a:rPr lang="ru-RU" sz="2400" b="1" spc="-1" dirty="0" smtClean="0">
                <a:solidFill>
                  <a:schemeClr val="bg1"/>
                </a:solidFill>
                <a:latin typeface="Arial"/>
              </a:rPr>
              <a:t>Всероссийский конкурс </a:t>
            </a:r>
            <a:r>
              <a:rPr lang="ru-RU" sz="2400" b="1" dirty="0" smtClean="0">
                <a:solidFill>
                  <a:schemeClr val="bg1"/>
                </a:solidFill>
              </a:rPr>
              <a:t>на лучшую работу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 вопросам избирательного права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и избирательного процесса, повышения правовой и политической культуры избирателей (участников референдума), организаторов выборов в органы государственной власти, органы местного самоуправления в Российской Федерации и участников избирательных кампаний </a:t>
            </a:r>
          </a:p>
          <a:p>
            <a:pPr algn="ctr">
              <a:lnSpc>
                <a:spcPts val="1998"/>
              </a:lnSpc>
            </a:pPr>
            <a:endParaRPr lang="ru-RU" sz="12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31800" y="1395115"/>
            <a:ext cx="9145016" cy="34563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63500">
              <a:schemeClr val="bg1">
                <a:lumMod val="6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647824" y="2907283"/>
            <a:ext cx="3456384" cy="1008112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sysDash"/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623960" y="477720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ru-RU" sz="28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Номинация «</a:t>
            </a:r>
            <a:r>
              <a:rPr lang="ru-RU" sz="2800" b="1" spc="-1" dirty="0" smtClean="0">
                <a:solidFill>
                  <a:srgbClr val="FFFFFF"/>
                </a:solidFill>
                <a:latin typeface="Arial"/>
                <a:ea typeface="Arial"/>
              </a:rPr>
              <a:t>Т</a:t>
            </a:r>
            <a:r>
              <a:rPr lang="ru-RU" sz="28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ворческий циклон»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146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4" cstate="print"/>
          <a:stretch/>
        </p:blipFill>
        <p:spPr>
          <a:xfrm>
            <a:off x="593280" y="320040"/>
            <a:ext cx="775080" cy="776880"/>
          </a:xfrm>
          <a:prstGeom prst="rect">
            <a:avLst/>
          </a:prstGeom>
          <a:ln>
            <a:noFill/>
          </a:ln>
        </p:spPr>
      </p:pic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5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pic>
        <p:nvPicPr>
          <p:cNvPr id="1041" name="Picture 17" descr="C:\Users\m.medvedeva\Desktop\Тексты\Август 2018\Конкурс\творчеств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848" y="1899171"/>
            <a:ext cx="3096344" cy="19202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36" name="Прямоугольник 35"/>
          <p:cNvSpPr/>
          <p:nvPr/>
        </p:nvSpPr>
        <p:spPr>
          <a:xfrm>
            <a:off x="4176216" y="2043187"/>
            <a:ext cx="4608512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РАБОТЫ В ФОРМАТАХ :  </a:t>
            </a:r>
          </a:p>
          <a:p>
            <a:pPr algn="just"/>
            <a:endParaRPr lang="ru-RU" dirty="0" smtClean="0">
              <a:solidFill>
                <a:srgbClr val="190DB3"/>
              </a:solidFill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графического дизайна,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декоративно-прикладного искусства, 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аудио-  и видеороликов,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телепрограмм и т.д.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727944" y="1395115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Информирование и популяризация выборов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63848" y="1899171"/>
            <a:ext cx="3096344" cy="1944216"/>
          </a:xfrm>
          <a:prstGeom prst="rect">
            <a:avLst/>
          </a:prstGeom>
          <a:noFill/>
          <a:ln w="9525">
            <a:solidFill>
              <a:srgbClr val="1091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079872" y="4059411"/>
            <a:ext cx="734481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УЧАСТНИКИ: студенты,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аспиранты и педагогические работники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3808" y="1275151"/>
            <a:ext cx="9145016" cy="3648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63500">
              <a:schemeClr val="bg1">
                <a:lumMod val="6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791840" y="2763267"/>
            <a:ext cx="3600400" cy="108012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623960" y="477720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ru-RU" sz="28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Номинация</a:t>
            </a:r>
            <a:r>
              <a:rPr lang="ru-RU" sz="24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 «Научный фронт»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146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4" cstate="print"/>
          <a:stretch/>
        </p:blipFill>
        <p:spPr>
          <a:xfrm>
            <a:off x="593280" y="320040"/>
            <a:ext cx="775080" cy="776880"/>
          </a:xfrm>
          <a:prstGeom prst="rect">
            <a:avLst/>
          </a:prstGeom>
          <a:ln>
            <a:noFill/>
          </a:ln>
        </p:spPr>
      </p:pic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5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pic>
        <p:nvPicPr>
          <p:cNvPr id="1040" name="Picture 16" descr="http://inwriter.ru/wp-content/uploads/2016/06/avaya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3888" y="1899171"/>
            <a:ext cx="2808312" cy="187220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5" name="Прямоугольник 34"/>
          <p:cNvSpPr/>
          <p:nvPr/>
        </p:nvSpPr>
        <p:spPr>
          <a:xfrm>
            <a:off x="2376016" y="1323107"/>
            <a:ext cx="4880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Научно-исследовательские работы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536256" y="2115195"/>
            <a:ext cx="4032448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Работы по вопросам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избирательного права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   и избирательного процесса 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       с рецензией  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           научного руководителя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079872" y="3987403"/>
            <a:ext cx="820891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УЧАСТНИКИ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: студенты, курсанты, аспиранты, адъюнкты и другие обучающиеся по образовательным программам высшего образования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223888" y="1899171"/>
            <a:ext cx="2808312" cy="1872208"/>
          </a:xfrm>
          <a:prstGeom prst="rect">
            <a:avLst/>
          </a:prstGeom>
          <a:noFill/>
          <a:ln w="9525">
            <a:solidFill>
              <a:srgbClr val="1091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03808" y="1179091"/>
            <a:ext cx="9217023" cy="3744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63500">
              <a:schemeClr val="bg1">
                <a:lumMod val="6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575816" y="3123307"/>
            <a:ext cx="3528392" cy="864096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623960" y="477720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ru-RU" sz="28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Номинация «</a:t>
            </a:r>
            <a:r>
              <a:rPr lang="ru-RU" sz="2800" b="1" spc="-1" dirty="0" smtClean="0">
                <a:solidFill>
                  <a:srgbClr val="FFFFFF"/>
                </a:solidFill>
                <a:latin typeface="Arial"/>
                <a:ea typeface="Arial"/>
              </a:rPr>
              <a:t>Ш</a:t>
            </a:r>
            <a:r>
              <a:rPr lang="ru-RU" sz="28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кольная жара»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146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4" cstate="print"/>
          <a:stretch/>
        </p:blipFill>
        <p:spPr>
          <a:xfrm>
            <a:off x="593280" y="320040"/>
            <a:ext cx="775080" cy="776880"/>
          </a:xfrm>
          <a:prstGeom prst="rect">
            <a:avLst/>
          </a:prstGeom>
          <a:ln>
            <a:noFill/>
          </a:ln>
        </p:spPr>
      </p:pic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5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pic>
        <p:nvPicPr>
          <p:cNvPr id="1043" name="Picture 19" descr="https://pyatochkin.ru/media/k2/items/cache/7081cca2f9cd0c06f2cce9e93d01dda9_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7864" y="2043187"/>
            <a:ext cx="2808312" cy="1868865"/>
          </a:xfrm>
          <a:prstGeom prst="rect">
            <a:avLst/>
          </a:prstGeom>
          <a:noFill/>
          <a:ln>
            <a:solidFill>
              <a:schemeClr val="accent1">
                <a:lumMod val="75000"/>
                <a:alpha val="89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35" name="Прямоугольник 34"/>
          <p:cNvSpPr/>
          <p:nvPr/>
        </p:nvSpPr>
        <p:spPr>
          <a:xfrm>
            <a:off x="4536256" y="2089061"/>
            <a:ext cx="4032448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УЧЕБНО-МЕТОДИЧЕСКИЕ МАТЕРИАЛЫ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 тематике выборов: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рабочие программы дисциплин,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пособия, практикумы,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таблицы, схемы,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 сборники задач и др.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079872" y="4059411"/>
            <a:ext cx="820891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УЧАСТНИКИ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: педагогические работники общеобразовательных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и профессиональных образовательных организаций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75816" y="1179091"/>
            <a:ext cx="8856984" cy="878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Учебно-методическое сопровождение образовательных программ основного общего, среднего общего и среднего профессионального образования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07864" y="2043187"/>
            <a:ext cx="2808312" cy="1872208"/>
          </a:xfrm>
          <a:prstGeom prst="rect">
            <a:avLst/>
          </a:prstGeom>
          <a:noFill/>
          <a:ln w="9525">
            <a:solidFill>
              <a:srgbClr val="1091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431800" y="1251099"/>
            <a:ext cx="9289032" cy="36724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63500">
              <a:schemeClr val="bg1">
                <a:lumMod val="6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575816" y="2907283"/>
            <a:ext cx="3528392" cy="108012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623960" y="585803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ru-RU" sz="28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Номинация </a:t>
            </a:r>
            <a:r>
              <a:rPr lang="ru-RU" sz="2800" b="1" spc="-1" dirty="0" smtClean="0">
                <a:solidFill>
                  <a:schemeClr val="bg1"/>
                </a:solidFill>
                <a:latin typeface="Calibri" pitchFamily="34" charset="0"/>
              </a:rPr>
              <a:t>«Студенческая стихия»</a:t>
            </a:r>
            <a:endParaRPr lang="ru-RU" sz="2800" b="1" spc="-1" dirty="0" smtClean="0">
              <a:solidFill>
                <a:schemeClr val="bg1"/>
              </a:solidFill>
              <a:latin typeface="Calibri" pitchFamily="34" charset="0"/>
              <a:ea typeface="Times New Roman"/>
            </a:endParaRPr>
          </a:p>
          <a:p>
            <a:pPr algn="ctr">
              <a:lnSpc>
                <a:spcPts val="1998"/>
              </a:lnSpc>
            </a:pPr>
            <a:endParaRPr lang="ru-RU" sz="2800" b="0" strike="noStrike" spc="-1" dirty="0">
              <a:latin typeface="Arial"/>
            </a:endParaRPr>
          </a:p>
        </p:txBody>
      </p:sp>
      <p:pic>
        <p:nvPicPr>
          <p:cNvPr id="146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4" cstate="print"/>
          <a:stretch/>
        </p:blipFill>
        <p:spPr>
          <a:xfrm>
            <a:off x="593280" y="320040"/>
            <a:ext cx="775080" cy="776880"/>
          </a:xfrm>
          <a:prstGeom prst="rect">
            <a:avLst/>
          </a:prstGeom>
          <a:ln>
            <a:noFill/>
          </a:ln>
        </p:spPr>
      </p:pic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5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pic>
        <p:nvPicPr>
          <p:cNvPr id="1047" name="Picture 23" descr="http://3.bp.blogspot.com/-LX3eNpmDIAg/Ve2LeDD88uI/AAAAAAAAAlo/ZxIDGn1VxuQ/s1600/cropped-friend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848" y="1827163"/>
            <a:ext cx="2885472" cy="197064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35" name="Прямоугольник 34"/>
          <p:cNvSpPr/>
          <p:nvPr/>
        </p:nvSpPr>
        <p:spPr>
          <a:xfrm>
            <a:off x="791840" y="1251099"/>
            <a:ext cx="8784976" cy="644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Учебно-методическое сопровождение образовательных программ высшего образования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536256" y="2115195"/>
            <a:ext cx="4032448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УЧЕБНО-МЕТОДИЧЕСКИЕ МАТЕРИАЛЫ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 тематике выборов: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пособия, практикумы,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таблицы, схемы,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рабочие программы дисциплин,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сборники задач и др.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47824" y="4203427"/>
            <a:ext cx="892899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УЧАСТНИКИ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: педагогические работники организаций высшего образования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63848" y="1827163"/>
            <a:ext cx="2880320" cy="2016224"/>
          </a:xfrm>
          <a:prstGeom prst="rect">
            <a:avLst/>
          </a:prstGeom>
          <a:noFill/>
          <a:ln w="9525">
            <a:solidFill>
              <a:srgbClr val="1091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31800" y="1251099"/>
            <a:ext cx="9361040" cy="3600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63500">
              <a:schemeClr val="bg1">
                <a:lumMod val="6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647824" y="2835275"/>
            <a:ext cx="3960440" cy="1224136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623960" y="585803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ru-RU" sz="28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Номинация</a:t>
            </a:r>
            <a:r>
              <a:rPr lang="ru-RU" sz="2800" b="1" spc="-1" dirty="0" smtClean="0">
                <a:solidFill>
                  <a:srgbClr val="FFFFFF"/>
                </a:solidFill>
                <a:latin typeface="Arial"/>
                <a:ea typeface="Arial"/>
              </a:rPr>
              <a:t> «Методстанция»</a:t>
            </a:r>
          </a:p>
          <a:p>
            <a:pPr algn="ctr">
              <a:lnSpc>
                <a:spcPts val="1998"/>
              </a:lnSpc>
            </a:pPr>
            <a:endParaRPr lang="ru-RU" sz="2800" b="0" strike="noStrike" spc="-1" dirty="0">
              <a:latin typeface="Arial"/>
            </a:endParaRPr>
          </a:p>
        </p:txBody>
      </p:sp>
      <p:pic>
        <p:nvPicPr>
          <p:cNvPr id="146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4" cstate="print"/>
          <a:stretch/>
        </p:blipFill>
        <p:spPr>
          <a:xfrm>
            <a:off x="593280" y="320040"/>
            <a:ext cx="775080" cy="776880"/>
          </a:xfrm>
          <a:prstGeom prst="rect">
            <a:avLst/>
          </a:prstGeom>
          <a:ln>
            <a:noFill/>
          </a:ln>
        </p:spPr>
      </p:pic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5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pic>
        <p:nvPicPr>
          <p:cNvPr id="1049" name="Picture 25" descr="https://metaleader.ee/wp-content/uploads/2016/12/13582126_113008445799017_1878028740894916385_o-1160x5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5856" y="1899171"/>
            <a:ext cx="3168352" cy="196813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35" name="Прямоугольник 34"/>
          <p:cNvSpPr/>
          <p:nvPr/>
        </p:nvSpPr>
        <p:spPr>
          <a:xfrm>
            <a:off x="4968304" y="2043187"/>
            <a:ext cx="352839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ОБУЧАЮЩИЕ МАТЕРИАЛЫ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для организаторов выборов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 иных участников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избирательного процесса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007864" y="4203427"/>
            <a:ext cx="849694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УЧАСТНИКИ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: педагогические работники образовательных организаций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087984" y="1251099"/>
            <a:ext cx="6037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Обучение кадров избирательных комиссии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35856" y="1899171"/>
            <a:ext cx="3168352" cy="1944216"/>
          </a:xfrm>
          <a:prstGeom prst="rect">
            <a:avLst/>
          </a:prstGeom>
          <a:noFill/>
          <a:ln w="9525">
            <a:solidFill>
              <a:srgbClr val="1091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295896" y="387003"/>
            <a:ext cx="8456665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ru-RU" sz="2400" b="1" spc="-1" dirty="0" smtClean="0">
                <a:solidFill>
                  <a:srgbClr val="FFFFFF"/>
                </a:solidFill>
                <a:latin typeface="Arial"/>
              </a:rPr>
              <a:t>Направление работ на Конкурс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146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4" cstate="print"/>
          <a:stretch/>
        </p:blipFill>
        <p:spPr>
          <a:xfrm>
            <a:off x="593280" y="320040"/>
            <a:ext cx="775080" cy="776880"/>
          </a:xfrm>
          <a:prstGeom prst="rect">
            <a:avLst/>
          </a:prstGeom>
          <a:ln>
            <a:noFill/>
          </a:ln>
        </p:spPr>
      </p:pic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5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sp>
        <p:nvSpPr>
          <p:cNvPr id="32" name="Прямоугольник 31"/>
          <p:cNvSpPr/>
          <p:nvPr/>
        </p:nvSpPr>
        <p:spPr>
          <a:xfrm>
            <a:off x="215776" y="1251099"/>
            <a:ext cx="9577064" cy="3672408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8" name="AutoShape 16" descr="https://cdn2.iconfinder.com/data/icons/large-glossy-svg-icons/512/no_vote_delete_exit_entry-5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0" name="AutoShape 18" descr="https://cdn2.iconfinder.com/data/icons/large-glossy-svg-icons/512/no_vote_delete_exit_entry-5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ipkvko.kz/ru/images/banners/3d-chelovechek-6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3768" y="3555355"/>
            <a:ext cx="1296144" cy="129614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032" name="AutoShape 8" descr="https://atgapprenticeships.com/blog/wp-content/uploads/2014/09/Apprenticeship-Guidanc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atgapprenticeships.com/blog/wp-content/uploads/2014/09/Apprenticeship-Guidanc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atgapprenticeships.com/blog/wp-content/uploads/2014/09/Apprenticeship-Guidanc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9" name="Picture 15" descr="http://canyousurvey.com/wp-content/uploads/2013/06/survey.jpg"/>
          <p:cNvPicPr>
            <a:picLocks noChangeAspect="1" noChangeArrowheads="1"/>
          </p:cNvPicPr>
          <p:nvPr/>
        </p:nvPicPr>
        <p:blipFill>
          <a:blip r:embed="rId7" cstate="print">
            <a:lum bright="22000" contrast="-39000"/>
          </a:blip>
          <a:srcRect t="3736"/>
          <a:stretch>
            <a:fillRect/>
          </a:stretch>
        </p:blipFill>
        <p:spPr bwMode="auto">
          <a:xfrm flipH="1">
            <a:off x="863848" y="1467123"/>
            <a:ext cx="936104" cy="12229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045" name="Picture 21" descr="http://ddu383.minsk.edu.by/ru/sm.aspx?guid=4523"/>
          <p:cNvPicPr>
            <a:picLocks noChangeAspect="1" noChangeArrowheads="1"/>
          </p:cNvPicPr>
          <p:nvPr/>
        </p:nvPicPr>
        <p:blipFill>
          <a:blip r:embed="rId8" cstate="print">
            <a:lum/>
          </a:blip>
          <a:srcRect l="13163" t="6644" r="10531"/>
          <a:stretch>
            <a:fillRect/>
          </a:stretch>
        </p:blipFill>
        <p:spPr bwMode="auto">
          <a:xfrm>
            <a:off x="5220398" y="1270014"/>
            <a:ext cx="1043992" cy="1277229"/>
          </a:xfrm>
          <a:prstGeom prst="rect">
            <a:avLst/>
          </a:prstGeom>
          <a:noFill/>
        </p:spPr>
      </p:pic>
      <p:pic>
        <p:nvPicPr>
          <p:cNvPr id="1049" name="Picture 25" descr="http://www.bgarf.ru/upload/iblock/ac8/professor.png"/>
          <p:cNvPicPr>
            <a:picLocks noChangeAspect="1" noChangeArrowheads="1"/>
          </p:cNvPicPr>
          <p:nvPr/>
        </p:nvPicPr>
        <p:blipFill>
          <a:blip r:embed="rId9" cstate="print">
            <a:lum/>
          </a:blip>
          <a:srcRect l="8504" r="28819"/>
          <a:stretch>
            <a:fillRect/>
          </a:stretch>
        </p:blipFill>
        <p:spPr bwMode="auto">
          <a:xfrm flipH="1">
            <a:off x="4968304" y="3195315"/>
            <a:ext cx="1298413" cy="134066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55" name="AutoShape 31" descr="https://www.gracejudson.com/wp-content/uploads/2016/06/2016-06-30-Leadership-power-and-conflict-Social-Medi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7" name="AutoShape 33" descr="https://www.gracejudson.com/wp-content/uploads/2016/06/2016-06-30-Leadership-power-and-conflict-Social-Medi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8" name="Picture 34" descr="C:\Users\m.medvedeva\Desktop\Тексты\Август 2018\Конкурс\2016-06-30-Leadership-power-and-conflict-Social-Media.png"/>
          <p:cNvPicPr>
            <a:picLocks noChangeAspect="1" noChangeArrowheads="1"/>
          </p:cNvPicPr>
          <p:nvPr/>
        </p:nvPicPr>
        <p:blipFill>
          <a:blip r:embed="rId10" cstate="print"/>
          <a:srcRect l="7309" t="6300" r="12625"/>
          <a:stretch>
            <a:fillRect/>
          </a:stretch>
        </p:blipFill>
        <p:spPr bwMode="auto">
          <a:xfrm>
            <a:off x="7209739" y="2165697"/>
            <a:ext cx="2439085" cy="160568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52" name="Picture 28" descr="C:\Users\m.medvedeva\Documents\РЦОИТ\Издания РЦОИТ 2018\Логотипы РЦОИТ\Голубой РЦОИТ  лого.png"/>
          <p:cNvPicPr>
            <a:picLocks noChangeAspect="1" noChangeArrowheads="1"/>
          </p:cNvPicPr>
          <p:nvPr/>
        </p:nvPicPr>
        <p:blipFill>
          <a:blip r:embed="rId11" cstate="print">
            <a:lum bright="-81000" contrast="15000"/>
          </a:blip>
          <a:srcRect/>
          <a:stretch>
            <a:fillRect/>
          </a:stretch>
        </p:blipFill>
        <p:spPr bwMode="auto">
          <a:xfrm>
            <a:off x="7848624" y="2763267"/>
            <a:ext cx="1137023" cy="576064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53" name="Прямоугольник 52"/>
          <p:cNvSpPr/>
          <p:nvPr/>
        </p:nvSpPr>
        <p:spPr>
          <a:xfrm>
            <a:off x="5040312" y="2403227"/>
            <a:ext cx="1052596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Через ИКСРФ</a:t>
            </a:r>
            <a:endParaRPr lang="ru-RU" sz="12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5472360" y="4347443"/>
            <a:ext cx="194421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Через образовательную </a:t>
            </a:r>
          </a:p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организацию</a:t>
            </a:r>
            <a:endParaRPr lang="ru-RU" sz="12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1007864" y="3051299"/>
            <a:ext cx="1441420" cy="12464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9A46"/>
                </a:solidFill>
                <a:latin typeface="Calibri" pitchFamily="34" charset="0"/>
              </a:rPr>
              <a:t>Шаг 1</a:t>
            </a:r>
          </a:p>
          <a:p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Заявить </a:t>
            </a:r>
          </a:p>
          <a:p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на сайте РЦОИТ при </a:t>
            </a:r>
          </a:p>
          <a:p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ЦИК России</a:t>
            </a:r>
          </a:p>
          <a:p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о своем участии </a:t>
            </a:r>
          </a:p>
          <a:p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в конкурсе</a:t>
            </a:r>
            <a:endParaRPr lang="ru-RU" sz="11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2952080" y="3555355"/>
            <a:ext cx="1872208" cy="11387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9A46"/>
                </a:solidFill>
                <a:latin typeface="Calibri" pitchFamily="34" charset="0"/>
              </a:rPr>
              <a:t>Шаг 3</a:t>
            </a:r>
          </a:p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Направить </a:t>
            </a:r>
          </a:p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Конкурсную работу </a:t>
            </a:r>
          </a:p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в РЦОИТ при ЦИК России</a:t>
            </a:r>
          </a:p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тремя путями</a:t>
            </a:r>
            <a:endParaRPr lang="ru-RU" sz="1200" dirty="0"/>
          </a:p>
        </p:txBody>
      </p:sp>
      <p:sp>
        <p:nvSpPr>
          <p:cNvPr id="61" name="Круговая стрелка 60"/>
          <p:cNvSpPr/>
          <p:nvPr/>
        </p:nvSpPr>
        <p:spPr>
          <a:xfrm rot="17014642">
            <a:off x="3930518" y="1797489"/>
            <a:ext cx="3194850" cy="3194850"/>
          </a:xfrm>
          <a:prstGeom prst="circularArrow">
            <a:avLst>
              <a:gd name="adj1" fmla="val 5085"/>
              <a:gd name="adj2" fmla="val 327528"/>
              <a:gd name="adj3" fmla="val 19472472"/>
              <a:gd name="adj4" fmla="val 18060440"/>
              <a:gd name="adj5" fmla="val 5932"/>
            </a:avLst>
          </a:prstGeom>
          <a:solidFill>
            <a:srgbClr val="009A4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2" name="Круговая стрелка 61"/>
          <p:cNvSpPr/>
          <p:nvPr/>
        </p:nvSpPr>
        <p:spPr>
          <a:xfrm rot="15152179" flipH="1">
            <a:off x="3739875" y="851740"/>
            <a:ext cx="3208966" cy="3251324"/>
          </a:xfrm>
          <a:prstGeom prst="circularArrow">
            <a:avLst>
              <a:gd name="adj1" fmla="val 5085"/>
              <a:gd name="adj2" fmla="val 327528"/>
              <a:gd name="adj3" fmla="val 19472472"/>
              <a:gd name="adj4" fmla="val 18069880"/>
              <a:gd name="adj5" fmla="val 5932"/>
            </a:avLst>
          </a:prstGeom>
          <a:solidFill>
            <a:srgbClr val="009A4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3" name="Круговая стрелка 62"/>
          <p:cNvSpPr/>
          <p:nvPr/>
        </p:nvSpPr>
        <p:spPr>
          <a:xfrm rot="17395269">
            <a:off x="4473228" y="1705178"/>
            <a:ext cx="3194850" cy="3178530"/>
          </a:xfrm>
          <a:prstGeom prst="circularArrow">
            <a:avLst>
              <a:gd name="adj1" fmla="val 5085"/>
              <a:gd name="adj2" fmla="val 327528"/>
              <a:gd name="adj3" fmla="val 1472472"/>
              <a:gd name="adj4" fmla="val 21265559"/>
              <a:gd name="adj5" fmla="val 5932"/>
            </a:avLst>
          </a:prstGeom>
          <a:solidFill>
            <a:srgbClr val="009A4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4" name="Круговая стрелка 63"/>
          <p:cNvSpPr/>
          <p:nvPr/>
        </p:nvSpPr>
        <p:spPr>
          <a:xfrm rot="14876601" flipH="1">
            <a:off x="4675194" y="1309255"/>
            <a:ext cx="2888709" cy="3178530"/>
          </a:xfrm>
          <a:prstGeom prst="circularArrow">
            <a:avLst>
              <a:gd name="adj1" fmla="val 5085"/>
              <a:gd name="adj2" fmla="val 327528"/>
              <a:gd name="adj3" fmla="val 1472472"/>
              <a:gd name="adj4" fmla="val 21265559"/>
              <a:gd name="adj5" fmla="val 5932"/>
            </a:avLst>
          </a:prstGeom>
          <a:solidFill>
            <a:srgbClr val="009A4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5" name="Круговая стрелка 64"/>
          <p:cNvSpPr/>
          <p:nvPr/>
        </p:nvSpPr>
        <p:spPr>
          <a:xfrm rot="16200000" flipH="1">
            <a:off x="4067503" y="-2600628"/>
            <a:ext cx="3385778" cy="8352928"/>
          </a:xfrm>
          <a:prstGeom prst="circularArrow">
            <a:avLst>
              <a:gd name="adj1" fmla="val 5085"/>
              <a:gd name="adj2" fmla="val 1090030"/>
              <a:gd name="adj3" fmla="val 1472472"/>
              <a:gd name="adj4" fmla="val 19222840"/>
              <a:gd name="adj5" fmla="val 6754"/>
            </a:avLst>
          </a:prstGeom>
          <a:solidFill>
            <a:srgbClr val="009A4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6" name="Прямоугольник 65"/>
          <p:cNvSpPr/>
          <p:nvPr/>
        </p:nvSpPr>
        <p:spPr>
          <a:xfrm>
            <a:off x="7632600" y="3771379"/>
            <a:ext cx="1724575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РЦОИТ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при ЦИК России</a:t>
            </a:r>
            <a:endParaRPr lang="ru-RU" sz="1200" dirty="0"/>
          </a:p>
        </p:txBody>
      </p:sp>
      <p:sp>
        <p:nvSpPr>
          <p:cNvPr id="67" name="Прямоугольник 66"/>
          <p:cNvSpPr/>
          <p:nvPr/>
        </p:nvSpPr>
        <p:spPr>
          <a:xfrm rot="19608745">
            <a:off x="4613257" y="2021871"/>
            <a:ext cx="295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 rot="188557">
            <a:off x="5248126" y="2888513"/>
            <a:ext cx="2808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б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 rot="1635374">
            <a:off x="4532428" y="3530457"/>
            <a:ext cx="295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Calibri" pitchFamily="34" charset="0"/>
              </a:rPr>
              <a:t>в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1060" name="Picture 36" descr="https://static5.depositphotos.com/1020482/414/i/950/depositphotos_4147409-stock-photo-3d-character-writing-with-big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3808" y="1323107"/>
            <a:ext cx="1368152" cy="1368152"/>
          </a:xfrm>
          <a:prstGeom prst="rect">
            <a:avLst/>
          </a:prstGeom>
          <a:noFill/>
        </p:spPr>
      </p:pic>
      <p:sp>
        <p:nvSpPr>
          <p:cNvPr id="59" name="Прямоугольник 58"/>
          <p:cNvSpPr/>
          <p:nvPr/>
        </p:nvSpPr>
        <p:spPr>
          <a:xfrm>
            <a:off x="1655936" y="1395115"/>
            <a:ext cx="1872208" cy="15081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9A46"/>
                </a:solidFill>
                <a:latin typeface="Calibri" pitchFamily="34" charset="0"/>
              </a:rPr>
              <a:t>Шаг 2</a:t>
            </a:r>
          </a:p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Подготовить Конкурсную </a:t>
            </a:r>
          </a:p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Работу в любой номинации </a:t>
            </a:r>
          </a:p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в соответствии  с Положением</a:t>
            </a:r>
          </a:p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о Конкурсе</a:t>
            </a:r>
            <a:endParaRPr lang="ru-RU" sz="1200" dirty="0"/>
          </a:p>
        </p:txBody>
      </p:sp>
      <p:pic>
        <p:nvPicPr>
          <p:cNvPr id="3082" name="Picture 10" descr="https://lred.ru/images/rassilka/82/750px-Send-email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760" y="1179091"/>
            <a:ext cx="864096" cy="677451"/>
          </a:xfrm>
          <a:prstGeom prst="rect">
            <a:avLst/>
          </a:prstGeom>
          <a:noFill/>
        </p:spPr>
      </p:pic>
      <p:sp>
        <p:nvSpPr>
          <p:cNvPr id="51" name="Круговая стрелка 50"/>
          <p:cNvSpPr/>
          <p:nvPr/>
        </p:nvSpPr>
        <p:spPr>
          <a:xfrm rot="12288422">
            <a:off x="378556" y="2133958"/>
            <a:ext cx="3194850" cy="3194850"/>
          </a:xfrm>
          <a:prstGeom prst="circularArrow">
            <a:avLst>
              <a:gd name="adj1" fmla="val 5085"/>
              <a:gd name="adj2" fmla="val 327528"/>
              <a:gd name="adj3" fmla="val 1472472"/>
              <a:gd name="adj4" fmla="val 21054618"/>
              <a:gd name="adj5" fmla="val 5932"/>
            </a:avLst>
          </a:prstGeom>
          <a:solidFill>
            <a:srgbClr val="009A4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26" name="Picture 2" descr="https://img0.liveinternet.ru/images/attach/c/9/126/781/126781642_pochta_pismo_zelenoe_chelovechek_piksabyey.jpg"/>
          <p:cNvPicPr>
            <a:picLocks noChangeAspect="1" noChangeArrowheads="1"/>
          </p:cNvPicPr>
          <p:nvPr/>
        </p:nvPicPr>
        <p:blipFill>
          <a:blip r:embed="rId14" cstate="print">
            <a:lum/>
          </a:blip>
          <a:srcRect l="18187" t="4547" r="15913" b="11367"/>
          <a:stretch>
            <a:fillRect/>
          </a:stretch>
        </p:blipFill>
        <p:spPr bwMode="auto">
          <a:xfrm>
            <a:off x="3456136" y="2187203"/>
            <a:ext cx="1043947" cy="1332063"/>
          </a:xfrm>
          <a:prstGeom prst="rect">
            <a:avLst/>
          </a:prstGeom>
          <a:noFill/>
        </p:spPr>
      </p:pic>
      <p:sp>
        <p:nvSpPr>
          <p:cNvPr id="56" name="Круговая стрелка 55"/>
          <p:cNvSpPr/>
          <p:nvPr/>
        </p:nvSpPr>
        <p:spPr>
          <a:xfrm rot="17619081">
            <a:off x="1150030" y="1325979"/>
            <a:ext cx="3184765" cy="3178530"/>
          </a:xfrm>
          <a:prstGeom prst="circularArrow">
            <a:avLst>
              <a:gd name="adj1" fmla="val 5085"/>
              <a:gd name="adj2" fmla="val 327528"/>
              <a:gd name="adj3" fmla="val 1472472"/>
              <a:gd name="adj4" fmla="val 362574"/>
              <a:gd name="adj5" fmla="val 5932"/>
            </a:avLst>
          </a:prstGeom>
          <a:solidFill>
            <a:srgbClr val="009A4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223888" y="1251099"/>
            <a:ext cx="7776864" cy="38164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63500">
              <a:schemeClr val="bg1">
                <a:lumMod val="6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623960" y="477720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ru-RU" sz="28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Этапы Конкурса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146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4" cstate="print"/>
          <a:stretch/>
        </p:blipFill>
        <p:spPr>
          <a:xfrm>
            <a:off x="593280" y="320040"/>
            <a:ext cx="775080" cy="776880"/>
          </a:xfrm>
          <a:prstGeom prst="rect">
            <a:avLst/>
          </a:prstGeom>
          <a:ln>
            <a:noFill/>
          </a:ln>
        </p:spPr>
      </p:pic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5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graphicFrame>
        <p:nvGraphicFramePr>
          <p:cNvPr id="14" name="Схема 13"/>
          <p:cNvGraphicFramePr/>
          <p:nvPr/>
        </p:nvGraphicFramePr>
        <p:xfrm>
          <a:off x="1799952" y="1467123"/>
          <a:ext cx="640871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7128544" y="2835275"/>
            <a:ext cx="1736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9A4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 31 декабря</a:t>
            </a:r>
            <a:endParaRPr lang="ru-RU" dirty="0">
              <a:solidFill>
                <a:srgbClr val="009A46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95896" y="2907283"/>
            <a:ext cx="1619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 15 апреля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43968" y="4131419"/>
            <a:ext cx="1498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 15 марта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80472" y="1395115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9A4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 1 ноября</a:t>
            </a:r>
            <a:endParaRPr lang="ru-RU" dirty="0">
              <a:solidFill>
                <a:srgbClr val="009A46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08464" y="4347443"/>
            <a:ext cx="1610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874EC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 15 января</a:t>
            </a:r>
            <a:endParaRPr lang="ru-RU" dirty="0">
              <a:solidFill>
                <a:srgbClr val="874EC6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32000" y="1467123"/>
            <a:ext cx="1269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 15 мая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5" name="Picture 10" descr="https://www.2s-company.ru/Jpegs/4_years_2S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80272" y="1179091"/>
            <a:ext cx="432048" cy="81009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623960" y="477720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en-US" sz="2800" b="1" spc="-1" dirty="0" smtClean="0">
                <a:solidFill>
                  <a:srgbClr val="FFFFFF"/>
                </a:solidFill>
                <a:latin typeface="Arial"/>
              </a:rPr>
              <a:t>I</a:t>
            </a:r>
            <a:r>
              <a:rPr lang="ru-RU" sz="2800" b="1" spc="-1" dirty="0" smtClean="0">
                <a:solidFill>
                  <a:srgbClr val="FFFFFF"/>
                </a:solidFill>
                <a:latin typeface="Arial"/>
              </a:rPr>
              <a:t> этап – Заявочный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146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4" cstate="print"/>
          <a:stretch/>
        </p:blipFill>
        <p:spPr>
          <a:xfrm>
            <a:off x="593280" y="320040"/>
            <a:ext cx="775080" cy="776880"/>
          </a:xfrm>
          <a:prstGeom prst="rect">
            <a:avLst/>
          </a:prstGeom>
          <a:ln>
            <a:noFill/>
          </a:ln>
        </p:spPr>
      </p:pic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5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pic>
        <p:nvPicPr>
          <p:cNvPr id="3074" name="Picture 2" descr="http://hardcorecase.ru/wp-content/uploads/2015/09/chelovek-dumae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75816" y="1755155"/>
            <a:ext cx="1702892" cy="1200133"/>
          </a:xfrm>
          <a:prstGeom prst="rect">
            <a:avLst/>
          </a:prstGeom>
          <a:noFill/>
        </p:spPr>
      </p:pic>
      <p:pic>
        <p:nvPicPr>
          <p:cNvPr id="3076" name="Picture 4" descr="https://anticollectorburo.ru/wp-content/uploads/2015/04/1-8-768x5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24088" y="1755155"/>
            <a:ext cx="1760617" cy="1224136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431800" y="3123307"/>
            <a:ext cx="20162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9A4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ЗАЯВКА </a:t>
            </a:r>
            <a:br>
              <a:rPr lang="ru-RU" b="1" dirty="0" smtClean="0">
                <a:solidFill>
                  <a:srgbClr val="009A4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 участии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Конкурсе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подается на сайте РЦОИТ при ЦИК России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024088" y="3123307"/>
            <a:ext cx="18722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9A4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РАБОТА</a:t>
            </a:r>
            <a:r>
              <a:rPr lang="ru-RU" dirty="0" smtClean="0">
                <a:solidFill>
                  <a:srgbClr val="009A4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направляется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РЦОИТ при ЦИК России на почтовый адрес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31800" y="1395115"/>
            <a:ext cx="1944216" cy="352839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952080" y="1395115"/>
            <a:ext cx="1944216" cy="3528392"/>
          </a:xfrm>
          <a:prstGeom prst="rect">
            <a:avLst/>
          </a:prstGeom>
          <a:noFill/>
          <a:ln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719832" y="1395115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9A4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 1 ноября</a:t>
            </a:r>
            <a:endParaRPr lang="ru-RU" b="1" dirty="0">
              <a:solidFill>
                <a:srgbClr val="009A46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24088" y="1395115"/>
            <a:ext cx="187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9A4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 31 декабря </a:t>
            </a:r>
            <a:endParaRPr lang="ru-RU" b="1" dirty="0">
              <a:solidFill>
                <a:srgbClr val="009A46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760392" y="1539131"/>
            <a:ext cx="3816424" cy="18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63500">
              <a:schemeClr val="bg1">
                <a:lumMod val="6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832400" y="1539131"/>
            <a:ext cx="38164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Конкурсная работа может быть направлена: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      через ИКСРФ;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      через образовательную организацию;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     непосредственно автором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3082" name="Picture 10" descr="https://lred.ru/images/rassilka/82/750px-Send-emai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40312" y="1395115"/>
            <a:ext cx="864096" cy="677451"/>
          </a:xfrm>
          <a:prstGeom prst="rect">
            <a:avLst/>
          </a:prstGeom>
          <a:noFill/>
        </p:spPr>
      </p:pic>
      <p:sp>
        <p:nvSpPr>
          <p:cNvPr id="52" name="Прямоугольник 51"/>
          <p:cNvSpPr/>
          <p:nvPr/>
        </p:nvSpPr>
        <p:spPr>
          <a:xfrm>
            <a:off x="5760392" y="3627363"/>
            <a:ext cx="3816424" cy="1080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63500">
              <a:schemeClr val="bg1">
                <a:lumMod val="6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760392" y="3627363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Конкурсные работы, направленные позднее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31 декабря, не принимаются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3088" name="AutoShape 16" descr="https://cdn2.iconfinder.com/data/icons/large-glossy-svg-icons/512/no_vote_delete_exit_entry-5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0" name="AutoShape 18" descr="https://cdn2.iconfinder.com/data/icons/large-glossy-svg-icons/512/no_vote_delete_exit_entry-5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8" name="Picture 10" descr="https://lred.ru/images/rassilka/82/750px-Send-emai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12320" y="3411339"/>
            <a:ext cx="864096" cy="677451"/>
          </a:xfrm>
          <a:prstGeom prst="rect">
            <a:avLst/>
          </a:prstGeom>
          <a:noFill/>
        </p:spPr>
      </p:pic>
      <p:pic>
        <p:nvPicPr>
          <p:cNvPr id="3092" name="Picture 20" descr="http://www.clipartbest.com/cliparts/MTL/LxL/MTLLxLzrc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40312" y="3165978"/>
            <a:ext cx="936104" cy="110945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912520" y="1611139"/>
            <a:ext cx="2808312" cy="31683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63500">
              <a:schemeClr val="bg1">
                <a:lumMod val="6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623960" y="477720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en-US" sz="2800" b="1" spc="-1" dirty="0" smtClean="0">
                <a:solidFill>
                  <a:srgbClr val="FFFFFF"/>
                </a:solidFill>
                <a:latin typeface="Arial"/>
              </a:rPr>
              <a:t>II</a:t>
            </a:r>
            <a:r>
              <a:rPr lang="ru-RU" sz="2800" b="1" spc="-1" dirty="0" smtClean="0">
                <a:solidFill>
                  <a:srgbClr val="FFFFFF"/>
                </a:solidFill>
                <a:latin typeface="Arial"/>
              </a:rPr>
              <a:t> этап – Отборочный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146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4" cstate="print"/>
          <a:stretch/>
        </p:blipFill>
        <p:spPr>
          <a:xfrm>
            <a:off x="593280" y="320040"/>
            <a:ext cx="775080" cy="776880"/>
          </a:xfrm>
          <a:prstGeom prst="rect">
            <a:avLst/>
          </a:prstGeom>
          <a:ln>
            <a:noFill/>
          </a:ln>
        </p:spPr>
      </p:pic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5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sp>
        <p:nvSpPr>
          <p:cNvPr id="36" name="Прямоугольник 35"/>
          <p:cNvSpPr/>
          <p:nvPr/>
        </p:nvSpPr>
        <p:spPr>
          <a:xfrm>
            <a:off x="431800" y="1323107"/>
            <a:ext cx="1944216" cy="352839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592040" y="1323107"/>
            <a:ext cx="1944216" cy="352839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 descr="C:\Users\m.medvedeva\Desktop\Тексты\Август 2018\Конкурс\док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5816" y="1683147"/>
            <a:ext cx="1656184" cy="1023442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503808" y="2979291"/>
            <a:ext cx="18722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ПРОВЕРКА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допуск работы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 участию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Конкурсе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8" name="Picture 6" descr="C:\Users\m.medvedeva\Desktop\Тексты\Август 2018\Конкурс\экспертиз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36056" y="1645195"/>
            <a:ext cx="1679716" cy="1118072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2664048" y="2907283"/>
            <a:ext cx="18722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ЭКСПЕРТИЗА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работы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соответствии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 критериями по номинациям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75816" y="1313815"/>
            <a:ext cx="175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 15 января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952080" y="1323107"/>
            <a:ext cx="1555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 15 марта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752280" y="1323107"/>
            <a:ext cx="1944216" cy="352839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896296" y="1323107"/>
            <a:ext cx="1695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 15 апреля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0658" name="Picture 2" descr="http://deita.ru/media/images/197966_img_2871.2e16d0ba.fill-4096x2400-c1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96296" y="1683147"/>
            <a:ext cx="1720511" cy="1008112"/>
          </a:xfrm>
          <a:prstGeom prst="rect">
            <a:avLst/>
          </a:prstGeom>
          <a:noFill/>
        </p:spPr>
      </p:pic>
      <p:sp>
        <p:nvSpPr>
          <p:cNvPr id="47" name="Прямоугольник 46"/>
          <p:cNvSpPr/>
          <p:nvPr/>
        </p:nvSpPr>
        <p:spPr>
          <a:xfrm>
            <a:off x="4824288" y="2907283"/>
            <a:ext cx="1798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ДОПУСК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Конкурсной комиссией работ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финал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Конкурса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984528" y="1755155"/>
            <a:ext cx="273446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финал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ДОПУСКАЮТСЯ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работы, набравшие 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 менее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80 %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ОТ МАКСИМАЛЬНОГО КОЛИЧЕСТВА БАЛЛОВ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соответствующей номинации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768504" y="1395115"/>
            <a:ext cx="648072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662" name="Picture 6" descr="https://igorzuevich.com/wp-content/uploads/2016/02/photo.jpg-2.png"/>
          <p:cNvPicPr>
            <a:picLocks noChangeAspect="1" noChangeArrowheads="1"/>
          </p:cNvPicPr>
          <p:nvPr/>
        </p:nvPicPr>
        <p:blipFill>
          <a:blip r:embed="rId9" cstate="print"/>
          <a:srcRect t="1260"/>
          <a:stretch>
            <a:fillRect/>
          </a:stretch>
        </p:blipFill>
        <p:spPr bwMode="auto">
          <a:xfrm>
            <a:off x="6840512" y="1401463"/>
            <a:ext cx="504056" cy="4977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  <p:sp>
        <p:nvSpPr>
          <p:cNvPr id="70664" name="AutoShape 8" descr="https://www.pyramexsafety.com/catalog/view/theme/pyramex/image/icons/qualit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83928" y="314995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623960" y="477720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en-US" sz="28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II</a:t>
            </a:r>
            <a:r>
              <a:rPr lang="en-US" sz="2800" b="1" spc="-1" dirty="0" smtClean="0">
                <a:solidFill>
                  <a:srgbClr val="FFFFFF"/>
                </a:solidFill>
                <a:latin typeface="Arial"/>
                <a:ea typeface="Arial"/>
              </a:rPr>
              <a:t>I</a:t>
            </a:r>
            <a:r>
              <a:rPr lang="ru-RU" sz="28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 этап - Финал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146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4" cstate="print"/>
          <a:stretch/>
        </p:blipFill>
        <p:spPr>
          <a:xfrm>
            <a:off x="593280" y="320040"/>
            <a:ext cx="775080" cy="776880"/>
          </a:xfrm>
          <a:prstGeom prst="rect">
            <a:avLst/>
          </a:prstGeom>
          <a:ln>
            <a:noFill/>
          </a:ln>
        </p:spPr>
      </p:pic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5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503808" y="3051299"/>
            <a:ext cx="1800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ФИНАЛ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форме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очной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защиты работ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рамках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конференции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5816" y="1323107"/>
            <a:ext cx="17281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 15 мая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60592" y="1323107"/>
            <a:ext cx="2016224" cy="352839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31800" y="1323107"/>
            <a:ext cx="1944216" cy="352839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https://lifewriter.ru/wp-content/uploads/2017/04/10.-%D0%9A%D0%B0%D0%BA-%D0%B3%D0%BE%D0%B2%D0%BE%D1%80%D0%B8%D1%82%D1%8C-%D1%83%D0%B2%D0%B5%D1%80%D0%B5%D0%BD%D0%BD%D0%BE.jpg"/>
          <p:cNvPicPr>
            <a:picLocks noChangeAspect="1" noChangeArrowheads="1"/>
          </p:cNvPicPr>
          <p:nvPr/>
        </p:nvPicPr>
        <p:blipFill>
          <a:blip r:embed="rId6" cstate="print"/>
          <a:srcRect l="5879"/>
          <a:stretch>
            <a:fillRect/>
          </a:stretch>
        </p:blipFill>
        <p:spPr bwMode="auto">
          <a:xfrm>
            <a:off x="541879" y="1683147"/>
            <a:ext cx="1762129" cy="1248139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7848624" y="1323107"/>
            <a:ext cx="17281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 15 мая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560592" y="3051299"/>
            <a:ext cx="20882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ПОСТАНОВЛЕНИЕ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ЦИК России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 итогах Конкурса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5" name="Picture 7" descr="https://rossaprimavera.ru/static/files/1ba2e1012093.jpg"/>
          <p:cNvPicPr>
            <a:picLocks noChangeAspect="1" noChangeArrowheads="1"/>
          </p:cNvPicPr>
          <p:nvPr/>
        </p:nvPicPr>
        <p:blipFill>
          <a:blip r:embed="rId7" cstate="print"/>
          <a:srcRect l="3465" r="6299"/>
          <a:stretch>
            <a:fillRect/>
          </a:stretch>
        </p:blipFill>
        <p:spPr bwMode="auto">
          <a:xfrm>
            <a:off x="7632600" y="1683147"/>
            <a:ext cx="1851041" cy="115212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3024088" y="1467123"/>
            <a:ext cx="4320480" cy="15841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63500">
              <a:schemeClr val="bg1">
                <a:lumMod val="6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168104" y="1539131"/>
            <a:ext cx="40324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По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итогам защиты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авторами своих работ, Конкурсная комиссия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подводит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итоги Конкурса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96096" y="3483347"/>
            <a:ext cx="4248472" cy="1296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63500">
              <a:schemeClr val="bg1">
                <a:lumMod val="6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024088" y="3555355"/>
            <a:ext cx="4320480" cy="1200329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alibri" pitchFamily="34" charset="0"/>
              </a:rPr>
              <a:t>      Работа, автор которой не явился на финал Конкурса, не рассматривается и не учитывается Конкурсной комиссией при подведении итогов Конкурса</a:t>
            </a:r>
            <a:endParaRPr lang="ru-RU" sz="12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057" name="Picture 9" descr="http://shmector.com/_ph/3/991780281.png"/>
          <p:cNvPicPr>
            <a:picLocks noChangeAspect="1" noChangeArrowheads="1"/>
          </p:cNvPicPr>
          <p:nvPr/>
        </p:nvPicPr>
        <p:blipFill>
          <a:blip r:embed="rId8" cstate="print"/>
          <a:srcRect t="11811" b="13386"/>
          <a:stretch>
            <a:fillRect/>
          </a:stretch>
        </p:blipFill>
        <p:spPr bwMode="auto">
          <a:xfrm>
            <a:off x="2592040" y="1251099"/>
            <a:ext cx="720080" cy="538627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</p:pic>
      <p:pic>
        <p:nvPicPr>
          <p:cNvPr id="31" name="Picture 9" descr="http://shmector.com/_ph/3/991780281.png"/>
          <p:cNvPicPr>
            <a:picLocks noChangeAspect="1" noChangeArrowheads="1"/>
          </p:cNvPicPr>
          <p:nvPr/>
        </p:nvPicPr>
        <p:blipFill>
          <a:blip r:embed="rId8" cstate="print"/>
          <a:srcRect t="11811" b="13386"/>
          <a:stretch>
            <a:fillRect/>
          </a:stretch>
        </p:blipFill>
        <p:spPr bwMode="auto">
          <a:xfrm>
            <a:off x="2592040" y="3267323"/>
            <a:ext cx="720080" cy="538627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</p:pic>
      <p:pic>
        <p:nvPicPr>
          <p:cNvPr id="32" name="Picture 20" descr="http://www.clipartbest.com/cliparts/MTL/LxL/MTLLxLzrc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2520032" y="3051299"/>
            <a:ext cx="864096" cy="93877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25" cy="5667590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96099" y="1996944"/>
            <a:ext cx="2016125" cy="47604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>
              <a:defRPr/>
            </a:pPr>
            <a:endParaRPr lang="ru-RU" dirty="0">
              <a:solidFill>
                <a:prstClr val="white">
                  <a:lumMod val="95000"/>
                </a:prst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6603160" y="1996944"/>
            <a:ext cx="2016125" cy="47604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>
              <a:defRPr/>
            </a:pPr>
            <a:endParaRPr lang="ru-RU" dirty="0">
              <a:solidFill>
                <a:prstClr val="white">
                  <a:lumMod val="95000"/>
                </a:prst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 bwMode="auto">
          <a:xfrm>
            <a:off x="435778" y="387003"/>
            <a:ext cx="9209071" cy="507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1655936" y="603027"/>
            <a:ext cx="7992888" cy="4510188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>
              <a:defRPr/>
            </a:pPr>
            <a:endParaRPr lang="ru-RU" b="1" kern="0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kern="0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defRPr/>
            </a:pPr>
            <a:endParaRPr lang="ru-RU" b="1" dirty="0" smtClean="0">
              <a:latin typeface="Calibri" pitchFamily="34" charset="0"/>
            </a:endParaRPr>
          </a:p>
          <a:p>
            <a:pPr algn="ctr">
              <a:lnSpc>
                <a:spcPct val="150000"/>
              </a:lnSpc>
              <a:defRPr/>
            </a:pPr>
            <a:endParaRPr lang="ru-RU" b="1" dirty="0" smtClean="0">
              <a:latin typeface="Calibri" pitchFamily="34" charset="0"/>
            </a:endParaRPr>
          </a:p>
          <a:p>
            <a:pPr algn="ctr">
              <a:lnSpc>
                <a:spcPct val="150000"/>
              </a:lnSpc>
              <a:defRPr/>
            </a:pPr>
            <a:endParaRPr lang="ru-RU" b="1" dirty="0" smtClean="0">
              <a:latin typeface="Calibri" pitchFamily="34" charset="0"/>
            </a:endParaRPr>
          </a:p>
          <a:p>
            <a:pPr algn="ctr">
              <a:defRPr/>
            </a:pPr>
            <a:endParaRPr lang="ru-RU" b="1" dirty="0">
              <a:latin typeface="Calibri" pitchFamily="34" charset="0"/>
            </a:endParaRPr>
          </a:p>
          <a:p>
            <a:pPr algn="ctr">
              <a:defRPr/>
            </a:pPr>
            <a:endParaRPr lang="ru-RU" b="1" kern="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defRPr/>
            </a:pPr>
            <a:endParaRPr lang="ru-RU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45" name="Заголовок 3"/>
          <p:cNvSpPr txBox="1">
            <a:spLocks/>
          </p:cNvSpPr>
          <p:nvPr/>
        </p:nvSpPr>
        <p:spPr bwMode="auto">
          <a:xfrm>
            <a:off x="595037" y="1365133"/>
            <a:ext cx="8960556" cy="241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 anchor="ctr"/>
          <a:lstStyle/>
          <a:p>
            <a:pPr algn="ctr">
              <a:lnSpc>
                <a:spcPts val="2536"/>
              </a:lnSpc>
            </a:pPr>
            <a:endParaRPr lang="ru-RU" sz="3100" dirty="0">
              <a:solidFill>
                <a:srgbClr val="FFFFFF"/>
              </a:solidFill>
              <a:latin typeface="Franklin Gothic Medium Cond" pitchFamily="34" charset="0"/>
            </a:endParaRPr>
          </a:p>
          <a:p>
            <a:pPr algn="ctr">
              <a:lnSpc>
                <a:spcPts val="2536"/>
              </a:lnSpc>
            </a:pPr>
            <a:endParaRPr lang="ru-RU" sz="3100" dirty="0">
              <a:solidFill>
                <a:srgbClr val="FFFFFF"/>
              </a:solidFill>
              <a:latin typeface="Franklin Gothic Medium Cond" pitchFamily="34" charset="0"/>
            </a:endParaRPr>
          </a:p>
        </p:txBody>
      </p:sp>
      <p:pic>
        <p:nvPicPr>
          <p:cNvPr id="14347" name="Picture 2" descr="http://www.globaluni.ru/images/news/308/5b290a4112ea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410" y="3093193"/>
            <a:ext cx="762702" cy="60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Рисунок 2" descr="Владимира Путина официально объявил президентом. - Деловой к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800" y="675035"/>
            <a:ext cx="100807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5" descr="C:\Documents and Settings\birukova\Рабочий стол\графика\RZOIT color gradient log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816" y="2517130"/>
            <a:ext cx="780548" cy="39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4" descr="C:\Users\m.medvedeva\Documents\РЦОИТ\Конкурсы\Конкурс САП 2018\c2ddb034291e5e52f68f368a0ff58631b6a61605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808" y="3771379"/>
            <a:ext cx="792089" cy="474513"/>
          </a:xfrm>
          <a:prstGeom prst="rect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7" name="Picture 12" descr="http://www.career.unn.ru/wp-content/uploads/2016/08/content_rosmolodezh-300x10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3808" y="4419451"/>
            <a:ext cx="792088" cy="462161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18" name="CustomShape 2"/>
          <p:cNvSpPr/>
          <p:nvPr/>
        </p:nvSpPr>
        <p:spPr>
          <a:xfrm>
            <a:off x="431800" y="5139531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Прямоугольник 19"/>
          <p:cNvSpPr/>
          <p:nvPr/>
        </p:nvSpPr>
        <p:spPr>
          <a:xfrm>
            <a:off x="1583928" y="1035075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</a:rPr>
              <a:t>Центральная избирательная комиссия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</a:rPr>
              <a:t>Российской Федерации</a:t>
            </a:r>
            <a:endParaRPr lang="ru-RU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32000" y="531019"/>
            <a:ext cx="67361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kern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Организатор</a:t>
            </a:r>
            <a:r>
              <a:rPr lang="ru-RU" sz="2800" b="1" kern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Всероссийского Конкурса -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96096" y="1971179"/>
            <a:ext cx="4392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</a:rPr>
              <a:t>Соорганизаторы Конкурса:</a:t>
            </a:r>
            <a:endParaRPr lang="ru-RU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11920" y="2331219"/>
            <a:ext cx="29056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  <a:t>  РЦОИТ при ЦИК России</a:t>
            </a:r>
            <a:endParaRPr lang="ru-RU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81827" y="4419451"/>
            <a:ext cx="5215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  <a:t> Федеральное</a:t>
            </a:r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  <a:t>агентство </a:t>
            </a: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  <a:t>по делам молодежи</a:t>
            </a:r>
            <a:endParaRPr lang="ru-RU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26220" y="3978111"/>
            <a:ext cx="4577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  <a:t>  Российский</a:t>
            </a:r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  <a:t>фонд свободных выборов</a:t>
            </a:r>
            <a:endParaRPr lang="ru-RU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83928" y="3051299"/>
            <a:ext cx="792088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  <a:t> Министерство науки и высшего образования Российской Федерации </a:t>
            </a:r>
            <a:endParaRPr lang="ru-RU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55936" y="3450524"/>
            <a:ext cx="720080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  <a:t>Министерство просвещения Российской Федерации</a:t>
            </a:r>
            <a:endParaRPr lang="ru-RU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511920" y="2691259"/>
            <a:ext cx="706039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  <a:t>Избирательные комиссии субъектов Российской Федерации</a:t>
            </a:r>
            <a:endParaRPr lang="ru-RU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623960" y="585803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ru-RU" sz="24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Награждение </a:t>
            </a:r>
            <a:r>
              <a:rPr lang="ru-RU" sz="2400" b="1" spc="-1" dirty="0" smtClean="0">
                <a:solidFill>
                  <a:srgbClr val="FFFFFF"/>
                </a:solidFill>
                <a:ea typeface="Arial"/>
              </a:rPr>
              <a:t>победителей </a:t>
            </a:r>
            <a:br>
              <a:rPr lang="ru-RU" sz="2400" b="1" spc="-1" dirty="0" smtClean="0">
                <a:solidFill>
                  <a:srgbClr val="FFFFFF"/>
                </a:solidFill>
                <a:ea typeface="Arial"/>
              </a:rPr>
            </a:br>
            <a:r>
              <a:rPr lang="ru-RU" sz="2400" b="1" spc="-1" dirty="0" smtClean="0">
                <a:solidFill>
                  <a:srgbClr val="FFFFFF"/>
                </a:solidFill>
                <a:ea typeface="Arial"/>
              </a:rPr>
              <a:t>и поощрение участников Конкурса</a:t>
            </a:r>
            <a:br>
              <a:rPr lang="ru-RU" sz="2400" b="1" spc="-1" dirty="0" smtClean="0">
                <a:solidFill>
                  <a:srgbClr val="FFFFFF"/>
                </a:solidFill>
                <a:ea typeface="Arial"/>
              </a:rPr>
            </a:br>
            <a:r>
              <a:rPr lang="ru-RU" sz="2400" b="1" spc="-1" dirty="0" smtClean="0">
                <a:solidFill>
                  <a:srgbClr val="FFFFFF"/>
                </a:solidFill>
                <a:ea typeface="Arial"/>
              </a:rPr>
              <a:t> 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146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4" cstate="print"/>
          <a:stretch/>
        </p:blipFill>
        <p:spPr>
          <a:xfrm>
            <a:off x="593280" y="320040"/>
            <a:ext cx="775080" cy="776880"/>
          </a:xfrm>
          <a:prstGeom prst="rect">
            <a:avLst/>
          </a:prstGeom>
          <a:ln>
            <a:noFill/>
          </a:ln>
        </p:spPr>
      </p:pic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5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359792" y="1395115"/>
            <a:ext cx="9433048" cy="33123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31800" y="1467123"/>
          <a:ext cx="9217024" cy="305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/>
                <a:gridCol w="46085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Было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Стало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Три премии в каждой номинации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Одна премия в каждой номинации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Возможность перераспределения премий в пределах общего призового фонда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Нет возможности перераспределения  премий в пределах общего призового фонда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Размер премии устанавливался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Положением о конкурсе  в размере от 15 до 90 тысяч рублей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Размер премии в каждой номинации </a:t>
                      </a:r>
                      <a:b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100 тысяч рублей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Победители получали дипломы и благодарственные письма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Победитель получает диплом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и благодарности от Председателя ЦИК России и </a:t>
                      </a:r>
                      <a:r>
                        <a:rPr lang="ru-RU" sz="16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соорганизаторов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Конкурса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>
            <a:off x="5040312" y="1395115"/>
            <a:ext cx="0" cy="3312368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623960" y="477720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ru-RU" sz="24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Награждение победителей Конкурса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146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4" cstate="print"/>
          <a:stretch/>
        </p:blipFill>
        <p:spPr>
          <a:xfrm>
            <a:off x="593280" y="320040"/>
            <a:ext cx="775080" cy="776880"/>
          </a:xfrm>
          <a:prstGeom prst="rect">
            <a:avLst/>
          </a:prstGeom>
          <a:ln>
            <a:noFill/>
          </a:ln>
        </p:spPr>
      </p:pic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5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4608264" y="3989144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Поощрение иных участников финала – в формах,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определяемых организаторами Конкурса</a:t>
            </a:r>
          </a:p>
        </p:txBody>
      </p:sp>
      <p:pic>
        <p:nvPicPr>
          <p:cNvPr id="66562" name="Picture 2" descr="https://www.kolesa.ru/uploads/2016/08/avtory-3-1-980x0-c-default.jpg"/>
          <p:cNvPicPr>
            <a:picLocks noChangeAspect="1" noChangeArrowheads="1"/>
          </p:cNvPicPr>
          <p:nvPr/>
        </p:nvPicPr>
        <p:blipFill>
          <a:blip r:embed="rId6" cstate="print"/>
          <a:srcRect l="8436" r="13257"/>
          <a:stretch>
            <a:fillRect/>
          </a:stretch>
        </p:blipFill>
        <p:spPr bwMode="auto">
          <a:xfrm>
            <a:off x="359792" y="1395115"/>
            <a:ext cx="4104456" cy="2947109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151880" y="4563467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РЦОИТ при ЦИК России по итогам Конкурса издает Сборник конкурсных работ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56336" y="1467123"/>
            <a:ext cx="4248472" cy="24482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63500">
              <a:schemeClr val="bg1">
                <a:lumMod val="6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688384" y="1395115"/>
            <a:ext cx="388843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В каждой номинации определяется 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ОДИН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победитель, который получает премию 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в размере </a:t>
            </a: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100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тысяч рублей</a:t>
            </a:r>
          </a:p>
        </p:txBody>
      </p:sp>
      <p:pic>
        <p:nvPicPr>
          <p:cNvPr id="8202" name="Picture 10" descr="https://www.2s-company.ru/Jpegs/4_years_2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64248" y="1179091"/>
            <a:ext cx="1224136" cy="22952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25" cy="5667590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4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65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CustomShape 6"/>
          <p:cNvSpPr/>
          <p:nvPr/>
        </p:nvSpPr>
        <p:spPr>
          <a:xfrm>
            <a:off x="1623960" y="477720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ru-RU" sz="24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Продвижение Конкурса в социальных сетях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168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4" cstate="print"/>
          <a:stretch/>
        </p:blipFill>
        <p:spPr>
          <a:xfrm>
            <a:off x="593280" y="320040"/>
            <a:ext cx="775080" cy="776880"/>
          </a:xfrm>
          <a:prstGeom prst="rect">
            <a:avLst/>
          </a:prstGeom>
          <a:ln>
            <a:noFill/>
          </a:ln>
        </p:spPr>
      </p:pic>
      <p:sp>
        <p:nvSpPr>
          <p:cNvPr id="169" name="CustomShape 7"/>
          <p:cNvSpPr/>
          <p:nvPr/>
        </p:nvSpPr>
        <p:spPr>
          <a:xfrm>
            <a:off x="5400000" y="136800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70" name="Рисунок 169"/>
          <p:cNvPicPr/>
          <p:nvPr/>
        </p:nvPicPr>
        <p:blipFill>
          <a:blip r:embed="rId5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grpSp>
        <p:nvGrpSpPr>
          <p:cNvPr id="171" name="Group 8"/>
          <p:cNvGrpSpPr/>
          <p:nvPr/>
        </p:nvGrpSpPr>
        <p:grpSpPr>
          <a:xfrm>
            <a:off x="431640" y="1043640"/>
            <a:ext cx="4679280" cy="4031280"/>
            <a:chOff x="431640" y="1043640"/>
            <a:chExt cx="4679280" cy="4031280"/>
          </a:xfrm>
        </p:grpSpPr>
        <p:pic>
          <p:nvPicPr>
            <p:cNvPr id="172" name="Shape 689"/>
            <p:cNvPicPr/>
            <p:nvPr/>
          </p:nvPicPr>
          <p:blipFill>
            <a:blip r:embed="rId6" cstate="print"/>
            <a:srcRect l="4794" r="4790"/>
            <a:stretch/>
          </p:blipFill>
          <p:spPr>
            <a:xfrm>
              <a:off x="431640" y="1043640"/>
              <a:ext cx="4679280" cy="4031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73" name="CustomShape 9"/>
            <p:cNvSpPr/>
            <p:nvPr/>
          </p:nvSpPr>
          <p:spPr>
            <a:xfrm>
              <a:off x="1037520" y="1789200"/>
              <a:ext cx="3429360" cy="212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75" name="TextShape 10"/>
          <p:cNvSpPr txBox="1"/>
          <p:nvPr/>
        </p:nvSpPr>
        <p:spPr>
          <a:xfrm>
            <a:off x="5256336" y="2115195"/>
            <a:ext cx="1260488" cy="46353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ru-RU" sz="1800" b="1" strike="noStrike" spc="-1" dirty="0" smtClean="0">
                <a:solidFill>
                  <a:schemeClr val="accent1">
                    <a:lumMod val="75000"/>
                  </a:schemeClr>
                </a:solidFill>
                <a:latin typeface="Roboto Light"/>
              </a:rPr>
              <a:t>#зажжём</a:t>
            </a:r>
            <a:endParaRPr lang="ru-RU" sz="1800" b="1" strike="noStrike" spc="-1" dirty="0">
              <a:latin typeface="Arial"/>
            </a:endParaRPr>
          </a:p>
        </p:txBody>
      </p:sp>
      <p:pic>
        <p:nvPicPr>
          <p:cNvPr id="7170" name="Picture 2" descr="C:\Users\m.medvedeva\Desktop\Тексты\Август 2018\Конкурс\Ins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9872" y="2835275"/>
            <a:ext cx="3384376" cy="1080120"/>
          </a:xfrm>
          <a:prstGeom prst="rect">
            <a:avLst/>
          </a:prstGeom>
          <a:noFill/>
        </p:spPr>
      </p:pic>
      <p:pic>
        <p:nvPicPr>
          <p:cNvPr id="7171" name="Picture 3" descr="C:\Users\m.medvedeva\Desktop\Тексты\Август 2018\Конкурс\Untitled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06186" y="1791642"/>
            <a:ext cx="2498022" cy="1043633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5400352" y="2835275"/>
            <a:ext cx="229973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b="1" spc="-1" dirty="0" smtClean="0">
                <a:solidFill>
                  <a:schemeClr val="accent1">
                    <a:lumMod val="75000"/>
                  </a:schemeClr>
                </a:solidFill>
                <a:latin typeface="Roboto Light"/>
              </a:rPr>
              <a:t>#</a:t>
            </a:r>
            <a:r>
              <a:rPr lang="ru-RU" b="1" spc="-1" dirty="0" err="1" smtClean="0">
                <a:solidFill>
                  <a:schemeClr val="accent1">
                    <a:lumMod val="75000"/>
                  </a:schemeClr>
                </a:solidFill>
                <a:latin typeface="Roboto Light"/>
              </a:rPr>
              <a:t>цифровая_волна</a:t>
            </a:r>
            <a:endParaRPr lang="ru-RU" b="1" spc="-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28544" y="1899171"/>
            <a:ext cx="2250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1" dirty="0" smtClean="0">
                <a:solidFill>
                  <a:schemeClr val="accent1">
                    <a:lumMod val="75000"/>
                  </a:schemeClr>
                </a:solidFill>
                <a:latin typeface="Roboto Light"/>
              </a:rPr>
              <a:t>#</a:t>
            </a:r>
            <a:r>
              <a:rPr lang="ru-RU" b="1" spc="-1" dirty="0" err="1" smtClean="0">
                <a:solidFill>
                  <a:schemeClr val="accent1">
                    <a:lumMod val="75000"/>
                  </a:schemeClr>
                </a:solidFill>
                <a:latin typeface="Roboto Light"/>
              </a:rPr>
              <a:t>научный_фронт</a:t>
            </a:r>
            <a:r>
              <a:rPr lang="ru-RU" b="1" spc="-1" dirty="0" smtClean="0">
                <a:solidFill>
                  <a:schemeClr val="accent1">
                    <a:lumMod val="75000"/>
                  </a:schemeClr>
                </a:solidFill>
                <a:latin typeface="Roboto Light"/>
              </a:rPr>
              <a:t>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544368" y="1395115"/>
            <a:ext cx="258449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b="1" spc="-1" dirty="0" smtClean="0">
                <a:solidFill>
                  <a:schemeClr val="accent1">
                    <a:lumMod val="75000"/>
                  </a:schemeClr>
                </a:solidFill>
                <a:latin typeface="Roboto Light"/>
              </a:rPr>
              <a:t>#</a:t>
            </a:r>
            <a:r>
              <a:rPr lang="ru-RU" b="1" spc="-1" dirty="0" err="1" smtClean="0">
                <a:solidFill>
                  <a:schemeClr val="accent1">
                    <a:lumMod val="75000"/>
                  </a:schemeClr>
                </a:solidFill>
                <a:latin typeface="Roboto Light"/>
              </a:rPr>
              <a:t>творческий_циклон</a:t>
            </a:r>
            <a:endParaRPr lang="ru-RU" b="1" spc="-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40312" y="3555355"/>
            <a:ext cx="219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1" dirty="0" smtClean="0">
                <a:solidFill>
                  <a:schemeClr val="accent1">
                    <a:lumMod val="75000"/>
                  </a:schemeClr>
                </a:solidFill>
                <a:latin typeface="Roboto Light"/>
              </a:rPr>
              <a:t>#</a:t>
            </a:r>
            <a:r>
              <a:rPr lang="ru-RU" b="1" spc="-1" dirty="0" err="1" smtClean="0">
                <a:solidFill>
                  <a:schemeClr val="accent1">
                    <a:lumMod val="75000"/>
                  </a:schemeClr>
                </a:solidFill>
                <a:latin typeface="Roboto Light"/>
              </a:rPr>
              <a:t>школьная_жара</a:t>
            </a:r>
            <a:r>
              <a:rPr lang="ru-RU" b="1" spc="-1" dirty="0" smtClean="0">
                <a:solidFill>
                  <a:schemeClr val="accent1">
                    <a:lumMod val="75000"/>
                  </a:schemeClr>
                </a:solidFill>
                <a:latin typeface="Roboto Light"/>
              </a:rPr>
              <a:t> 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256336" y="4131419"/>
            <a:ext cx="27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1" dirty="0" smtClean="0">
                <a:solidFill>
                  <a:schemeClr val="accent1">
                    <a:lumMod val="75000"/>
                  </a:schemeClr>
                </a:solidFill>
                <a:latin typeface="Roboto Light"/>
                <a:ea typeface="Noto Sans CJK SC Regular"/>
              </a:rPr>
              <a:t>#</a:t>
            </a:r>
            <a:r>
              <a:rPr lang="ru-RU" b="1" spc="-1" dirty="0" err="1" smtClean="0">
                <a:solidFill>
                  <a:schemeClr val="accent1">
                    <a:lumMod val="75000"/>
                  </a:schemeClr>
                </a:solidFill>
                <a:latin typeface="Roboto Light"/>
                <a:ea typeface="Noto Sans CJK SC Regular"/>
              </a:rPr>
              <a:t>студенческая_стихия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416576" y="3267323"/>
            <a:ext cx="2268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1" dirty="0" smtClean="0">
                <a:solidFill>
                  <a:schemeClr val="accent1">
                    <a:lumMod val="75000"/>
                  </a:schemeClr>
                </a:solidFill>
                <a:latin typeface="Roboto Light"/>
              </a:rPr>
              <a:t>#</a:t>
            </a:r>
            <a:r>
              <a:rPr lang="ru-RU" b="1" spc="-1" dirty="0" err="1" smtClean="0">
                <a:solidFill>
                  <a:schemeClr val="accent1">
                    <a:lumMod val="75000"/>
                  </a:schemeClr>
                </a:solidFill>
                <a:latin typeface="Roboto Light"/>
              </a:rPr>
              <a:t>прогноз_погоды</a:t>
            </a:r>
            <a:r>
              <a:rPr lang="ru-RU" b="1" spc="-1" dirty="0" smtClean="0">
                <a:solidFill>
                  <a:schemeClr val="accent1">
                    <a:lumMod val="75000"/>
                  </a:schemeClr>
                </a:solidFill>
                <a:latin typeface="Roboto Light"/>
              </a:rPr>
              <a:t> 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848624" y="3771379"/>
            <a:ext cx="1272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1" dirty="0" smtClean="0">
                <a:solidFill>
                  <a:schemeClr val="accent1">
                    <a:lumMod val="75000"/>
                  </a:schemeClr>
                </a:solidFill>
                <a:latin typeface="Roboto Light"/>
              </a:rPr>
              <a:t>#минус35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488584" y="2403227"/>
            <a:ext cx="2161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1" dirty="0" smtClean="0">
                <a:solidFill>
                  <a:schemeClr val="accent1">
                    <a:lumMod val="75000"/>
                  </a:schemeClr>
                </a:solidFill>
                <a:latin typeface="Roboto Light"/>
              </a:rPr>
              <a:t>#атмосфера2019 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8208664" y="4347443"/>
            <a:ext cx="1477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1" dirty="0" smtClean="0">
                <a:solidFill>
                  <a:schemeClr val="accent1">
                    <a:lumMod val="75000"/>
                  </a:schemeClr>
                </a:solidFill>
                <a:latin typeface="Roboto Light"/>
              </a:rPr>
              <a:t>#барометр 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25" cy="566759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0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91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6"/>
          <p:cNvSpPr/>
          <p:nvPr/>
        </p:nvSpPr>
        <p:spPr>
          <a:xfrm>
            <a:off x="1623960" y="477720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ru-RU" sz="2400" b="1" strike="noStrike" spc="-1" dirty="0">
                <a:solidFill>
                  <a:srgbClr val="FFFFFF"/>
                </a:solidFill>
                <a:latin typeface="Arial"/>
                <a:ea typeface="Arial"/>
              </a:rPr>
              <a:t>Разработка </a:t>
            </a:r>
            <a:r>
              <a:rPr lang="ru-RU" sz="24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единого стиля оформления материалов Конкурса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194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4" cstate="print"/>
          <a:stretch/>
        </p:blipFill>
        <p:spPr>
          <a:xfrm>
            <a:off x="593280" y="320040"/>
            <a:ext cx="775080" cy="776880"/>
          </a:xfrm>
          <a:prstGeom prst="rect">
            <a:avLst/>
          </a:prstGeom>
          <a:ln>
            <a:noFill/>
          </a:ln>
        </p:spPr>
      </p:pic>
      <p:pic>
        <p:nvPicPr>
          <p:cNvPr id="195" name="Рисунок 194"/>
          <p:cNvPicPr/>
          <p:nvPr/>
        </p:nvPicPr>
        <p:blipFill>
          <a:blip r:embed="rId5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pic>
        <p:nvPicPr>
          <p:cNvPr id="196" name="Рисунок 195"/>
          <p:cNvPicPr/>
          <p:nvPr/>
        </p:nvPicPr>
        <p:blipFill>
          <a:blip r:embed="rId6" cstate="print"/>
          <a:stretch/>
        </p:blipFill>
        <p:spPr>
          <a:xfrm>
            <a:off x="1368000" y="1296000"/>
            <a:ext cx="3258720" cy="3537360"/>
          </a:xfrm>
          <a:prstGeom prst="rect">
            <a:avLst/>
          </a:prstGeom>
          <a:ln>
            <a:noFill/>
          </a:ln>
        </p:spPr>
      </p:pic>
      <p:pic>
        <p:nvPicPr>
          <p:cNvPr id="197" name="Рисунок 196"/>
          <p:cNvPicPr/>
          <p:nvPr/>
        </p:nvPicPr>
        <p:blipFill>
          <a:blip r:embed="rId7" cstate="print"/>
          <a:stretch/>
        </p:blipFill>
        <p:spPr>
          <a:xfrm>
            <a:off x="5544000" y="1326600"/>
            <a:ext cx="3667320" cy="833400"/>
          </a:xfrm>
          <a:prstGeom prst="rect">
            <a:avLst/>
          </a:prstGeom>
          <a:ln>
            <a:noFill/>
          </a:ln>
        </p:spPr>
      </p:pic>
      <p:pic>
        <p:nvPicPr>
          <p:cNvPr id="198" name="Рисунок 197"/>
          <p:cNvPicPr/>
          <p:nvPr/>
        </p:nvPicPr>
        <p:blipFill>
          <a:blip r:embed="rId8" cstate="print"/>
          <a:stretch/>
        </p:blipFill>
        <p:spPr>
          <a:xfrm>
            <a:off x="5632560" y="2304000"/>
            <a:ext cx="3187440" cy="1432800"/>
          </a:xfrm>
          <a:prstGeom prst="rect">
            <a:avLst/>
          </a:prstGeom>
          <a:ln>
            <a:noFill/>
          </a:ln>
        </p:spPr>
      </p:pic>
      <p:pic>
        <p:nvPicPr>
          <p:cNvPr id="199" name="Рисунок 198"/>
          <p:cNvPicPr/>
          <p:nvPr/>
        </p:nvPicPr>
        <p:blipFill>
          <a:blip r:embed="rId9" cstate="print"/>
          <a:stretch/>
        </p:blipFill>
        <p:spPr>
          <a:xfrm>
            <a:off x="5580360" y="3528000"/>
            <a:ext cx="3275640" cy="144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25" cy="566759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0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3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214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6"/>
          <p:cNvSpPr/>
          <p:nvPr/>
        </p:nvSpPr>
        <p:spPr>
          <a:xfrm>
            <a:off x="1596960" y="486720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ru-RU" sz="24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Обновленный формат Конкурса – </a:t>
            </a:r>
          </a:p>
          <a:p>
            <a:pPr algn="ctr">
              <a:lnSpc>
                <a:spcPts val="1998"/>
              </a:lnSpc>
            </a:pPr>
            <a:r>
              <a:rPr lang="ru-RU" sz="24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«Атмосфера» развития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217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4" cstate="print"/>
          <a:stretch/>
        </p:blipFill>
        <p:spPr>
          <a:xfrm>
            <a:off x="593280" y="320040"/>
            <a:ext cx="775080" cy="776880"/>
          </a:xfrm>
          <a:prstGeom prst="rect">
            <a:avLst/>
          </a:prstGeom>
          <a:ln>
            <a:noFill/>
          </a:ln>
        </p:spPr>
      </p:pic>
      <p:pic>
        <p:nvPicPr>
          <p:cNvPr id="218" name="Рисунок 217"/>
          <p:cNvPicPr/>
          <p:nvPr/>
        </p:nvPicPr>
        <p:blipFill>
          <a:blip r:embed="rId5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pic>
        <p:nvPicPr>
          <p:cNvPr id="2049" name="Picture 1" descr="C:\Users\m.medvedeva\Documents\РЦОИТ\Конкурсы\Конкурс САП 2018\Фото для сборника\Все\PC7A1400.jpg"/>
          <p:cNvPicPr>
            <a:picLocks noChangeAspect="1" noChangeArrowheads="1"/>
          </p:cNvPicPr>
          <p:nvPr/>
        </p:nvPicPr>
        <p:blipFill>
          <a:blip r:embed="rId6" cstate="print"/>
          <a:srcRect t="27625" b="9208"/>
          <a:stretch>
            <a:fillRect/>
          </a:stretch>
        </p:blipFill>
        <p:spPr bwMode="auto">
          <a:xfrm>
            <a:off x="719832" y="1251099"/>
            <a:ext cx="8504662" cy="35819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566759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3" name="Рисунок 122"/>
          <p:cNvPicPr/>
          <p:nvPr/>
        </p:nvPicPr>
        <p:blipFill>
          <a:blip r:embed="rId4" cstate="print"/>
          <a:stretch/>
        </p:blipFill>
        <p:spPr>
          <a:xfrm>
            <a:off x="3024088" y="2907283"/>
            <a:ext cx="1152128" cy="553664"/>
          </a:xfrm>
          <a:prstGeom prst="rect">
            <a:avLst/>
          </a:prstGeom>
          <a:ln>
            <a:noFill/>
          </a:ln>
        </p:spPr>
      </p:pic>
      <p:pic>
        <p:nvPicPr>
          <p:cNvPr id="124" name="Рисунок 123"/>
          <p:cNvPicPr/>
          <p:nvPr/>
        </p:nvPicPr>
        <p:blipFill>
          <a:blip r:embed="rId5" cstate="print"/>
          <a:stretch/>
        </p:blipFill>
        <p:spPr>
          <a:xfrm>
            <a:off x="2015976" y="2763267"/>
            <a:ext cx="863280" cy="865440"/>
          </a:xfrm>
          <a:prstGeom prst="rect">
            <a:avLst/>
          </a:prstGeom>
          <a:ln>
            <a:noFill/>
          </a:ln>
        </p:spPr>
      </p:pic>
      <p:pic>
        <p:nvPicPr>
          <p:cNvPr id="125" name="Рисунок 124"/>
          <p:cNvPicPr/>
          <p:nvPr/>
        </p:nvPicPr>
        <p:blipFill>
          <a:blip r:embed="rId6" cstate="print"/>
          <a:stretch/>
        </p:blipFill>
        <p:spPr>
          <a:xfrm>
            <a:off x="3096096" y="1899171"/>
            <a:ext cx="3987720" cy="905400"/>
          </a:xfrm>
          <a:prstGeom prst="rect">
            <a:avLst/>
          </a:prstGeom>
          <a:ln>
            <a:noFill/>
          </a:ln>
        </p:spPr>
      </p:pic>
      <p:pic>
        <p:nvPicPr>
          <p:cNvPr id="126" name="Рисунок 125"/>
          <p:cNvPicPr/>
          <p:nvPr/>
        </p:nvPicPr>
        <p:blipFill>
          <a:blip r:embed="rId7" cstate="print"/>
          <a:stretch/>
        </p:blipFill>
        <p:spPr>
          <a:xfrm>
            <a:off x="5616376" y="2835275"/>
            <a:ext cx="720080" cy="776496"/>
          </a:xfrm>
          <a:prstGeom prst="rect">
            <a:avLst/>
          </a:prstGeom>
          <a:ln>
            <a:noFill/>
          </a:ln>
        </p:spPr>
      </p:pic>
      <p:sp>
        <p:nvSpPr>
          <p:cNvPr id="7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2"/>
          <p:cNvSpPr/>
          <p:nvPr/>
        </p:nvSpPr>
        <p:spPr>
          <a:xfrm>
            <a:off x="431800" y="5139531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68" name="AutoShape 4" descr="https://media.istockphoto.com/photos/light-blue-sky-with-clouds-picture-id527087859?k=6&amp;m=527087859&amp;s=612x612&amp;w=0&amp;h=6QOk_D-Qo58l9nURRXtWghZ0PcltIrVtKSESOFvsumU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s://media.istockphoto.com/photos/light-blue-sky-with-clouds-picture-id527087859?k=6&amp;m=527087859&amp;s=612x612&amp;w=0&amp;h=6QOk_D-Qo58l9nURRXtWghZ0PcltIrVtKSESOFvsumU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 descr="http://www.globaluni.ru/images/news/308/5b290a4112ea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92240" y="2835275"/>
            <a:ext cx="1008112" cy="80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ttp://www.career.unn.ru/wp-content/uploads/2016/08/content_rosmolodezh-300x109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80472" y="2907283"/>
            <a:ext cx="1080120" cy="462161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25" cy="5667590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CustomShape 2"/>
          <p:cNvSpPr/>
          <p:nvPr/>
        </p:nvSpPr>
        <p:spPr>
          <a:xfrm>
            <a:off x="435600" y="5111811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0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74499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31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CustomShape 6"/>
          <p:cNvSpPr/>
          <p:nvPr/>
        </p:nvSpPr>
        <p:spPr>
          <a:xfrm>
            <a:off x="1623960" y="531019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/>
            <a:r>
              <a:rPr lang="ru-RU" sz="1200" b="1" spc="-1" dirty="0" smtClean="0">
                <a:solidFill>
                  <a:schemeClr val="bg1"/>
                </a:solidFill>
                <a:latin typeface="Arial"/>
              </a:rPr>
              <a:t>Всероссийский конкурс </a:t>
            </a:r>
            <a:r>
              <a:rPr lang="ru-RU" sz="1200" b="1" dirty="0" smtClean="0">
                <a:solidFill>
                  <a:schemeClr val="bg1"/>
                </a:solidFill>
              </a:rPr>
              <a:t>на лучшую работу по вопросам 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избирательного права и избирательного процесса, повышения правовой и политической культуры избирателей (участников референдума), организаторов выборов в органы государственной власти, органы местного самоуправления в Российской Федерации и участников избирательных кампаний </a:t>
            </a:r>
          </a:p>
          <a:p>
            <a:pPr algn="ctr">
              <a:lnSpc>
                <a:spcPts val="1998"/>
              </a:lnSpc>
            </a:pPr>
            <a:endParaRPr lang="ru-RU" sz="1200" b="0" strike="noStrike" spc="-1" dirty="0">
              <a:latin typeface="Arial"/>
            </a:endParaRPr>
          </a:p>
        </p:txBody>
      </p:sp>
      <p:pic>
        <p:nvPicPr>
          <p:cNvPr id="134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4" cstate="print"/>
          <a:stretch/>
        </p:blipFill>
        <p:spPr>
          <a:xfrm>
            <a:off x="593280" y="320040"/>
            <a:ext cx="775080" cy="776880"/>
          </a:xfrm>
          <a:prstGeom prst="rect">
            <a:avLst/>
          </a:prstGeom>
          <a:ln>
            <a:noFill/>
          </a:ln>
        </p:spPr>
      </p:pic>
      <p:sp>
        <p:nvSpPr>
          <p:cNvPr id="136" name="CustomShape 7"/>
          <p:cNvSpPr/>
          <p:nvPr/>
        </p:nvSpPr>
        <p:spPr>
          <a:xfrm rot="16200000">
            <a:off x="3853800" y="3981600"/>
            <a:ext cx="700200" cy="7002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8" name="Рисунок 137"/>
          <p:cNvPicPr/>
          <p:nvPr/>
        </p:nvPicPr>
        <p:blipFill>
          <a:blip r:embed="rId5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7128544" y="2259211"/>
            <a:ext cx="2213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ru-RU" b="1" spc="-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«Атмосфера» добра</a:t>
            </a:r>
            <a:endParaRPr lang="ru-RU" spc="-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9224" name="Picture 8" descr="http://www.rcoit.ru/upload/iblock/855/PC7A9326-Edi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68104" y="2259211"/>
            <a:ext cx="3312368" cy="2206090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9228" name="AutoShape 12" descr="https://media.istockphoto.com/photos/light-blue-sky-with-clouds-picture-id527087859?k=6&amp;m=527087859&amp;s=612x612&amp;w=0&amp;h=6QOk_D-Qo58l9nURRXtWghZ0PcltIrVtKSESOFvsumU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0" name="AutoShape 14" descr="https://media.istockphoto.com/photos/light-blue-sky-with-clouds-picture-id527087859?k=6&amp;m=527087859&amp;s=612x612&amp;w=0&amp;h=6QOk_D-Qo58l9nURRXtWghZ0PcltIrVtKSESOFvsumU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2376016" y="1971179"/>
            <a:ext cx="3308878" cy="1008111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sysDash"/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1439912" y="1611139"/>
            <a:ext cx="5979570" cy="2793439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sysDash"/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1760" y="1251098"/>
            <a:ext cx="9865096" cy="3618921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sysDash"/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0" name="Picture 4" descr="http://www.rcoit.ru/upload/iblock/56e/PC7A03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7783" y="1827163"/>
            <a:ext cx="3027293" cy="2016224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9222" name="Picture 6" descr="http://www.rcoit.ru/upload/iblock/77a/PC7A0453.jpg"/>
          <p:cNvPicPr>
            <a:picLocks noChangeAspect="1" noChangeArrowheads="1"/>
          </p:cNvPicPr>
          <p:nvPr/>
        </p:nvPicPr>
        <p:blipFill>
          <a:blip r:embed="rId8" cstate="print"/>
          <a:srcRect l="25837" t="27155" r="9966" b="8313"/>
          <a:stretch>
            <a:fillRect/>
          </a:stretch>
        </p:blipFill>
        <p:spPr bwMode="auto">
          <a:xfrm>
            <a:off x="3168104" y="2259211"/>
            <a:ext cx="3334109" cy="2232247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1" name="Рисунок 20"/>
          <p:cNvPicPr/>
          <p:nvPr/>
        </p:nvPicPr>
        <p:blipFill>
          <a:blip r:embed="rId9" cstate="print"/>
          <a:stretch/>
        </p:blipFill>
        <p:spPr>
          <a:xfrm>
            <a:off x="6480472" y="2763267"/>
            <a:ext cx="3312368" cy="2232248"/>
          </a:xfrm>
          <a:prstGeom prst="rect">
            <a:avLst/>
          </a:prstGeom>
          <a:ln w="12700">
            <a:solidFill>
              <a:srgbClr val="0070C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3528144" y="1611139"/>
            <a:ext cx="28364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ru-RU" b="1" spc="-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«Атмосфера» </a:t>
            </a:r>
          </a:p>
          <a:p>
            <a:pPr>
              <a:lnSpc>
                <a:spcPct val="100000"/>
              </a:lnSpc>
            </a:pPr>
            <a:r>
              <a:rPr lang="ru-RU" b="1" spc="-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на «Территории смыслов»</a:t>
            </a:r>
            <a:endParaRPr lang="ru-RU" spc="-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5816" y="1395115"/>
            <a:ext cx="2482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ru-RU" b="1" spc="-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«Атмосфера» выборов</a:t>
            </a:r>
            <a:endParaRPr lang="ru-RU" spc="-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25" cy="566759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2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3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204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6"/>
          <p:cNvSpPr/>
          <p:nvPr/>
        </p:nvSpPr>
        <p:spPr>
          <a:xfrm>
            <a:off x="1596960" y="486720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ru-RU" sz="24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Положение о конкурсе: </a:t>
            </a:r>
          </a:p>
          <a:p>
            <a:pPr algn="ctr">
              <a:lnSpc>
                <a:spcPts val="1998"/>
              </a:lnSpc>
            </a:pPr>
            <a:r>
              <a:rPr lang="ru-RU" sz="24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состав документов и согласование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207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4" cstate="print"/>
          <a:stretch/>
        </p:blipFill>
        <p:spPr>
          <a:xfrm>
            <a:off x="593280" y="320040"/>
            <a:ext cx="775080" cy="776880"/>
          </a:xfrm>
          <a:prstGeom prst="rect">
            <a:avLst/>
          </a:prstGeom>
          <a:ln>
            <a:noFill/>
          </a:ln>
        </p:spPr>
      </p:pic>
      <p:pic>
        <p:nvPicPr>
          <p:cNvPr id="208" name="Рисунок 207"/>
          <p:cNvPicPr/>
          <p:nvPr/>
        </p:nvPicPr>
        <p:blipFill>
          <a:blip r:embed="rId5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grpSp>
        <p:nvGrpSpPr>
          <p:cNvPr id="17" name="Группа 16"/>
          <p:cNvGrpSpPr/>
          <p:nvPr/>
        </p:nvGrpSpPr>
        <p:grpSpPr>
          <a:xfrm>
            <a:off x="431800" y="1323107"/>
            <a:ext cx="3330239" cy="1584176"/>
            <a:chOff x="4765" y="112003"/>
            <a:chExt cx="3330239" cy="1584176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4765" y="112003"/>
              <a:ext cx="3330239" cy="1584176"/>
            </a:xfrm>
            <a:prstGeom prst="roundRect">
              <a:avLst>
                <a:gd name="adj" fmla="val 10000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32851" y="140088"/>
              <a:ext cx="3274067" cy="1484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Положение </a:t>
              </a:r>
              <a:br>
                <a:rPr lang="ru-RU" sz="2400" kern="1200" dirty="0" smtClean="0"/>
              </a:br>
              <a:r>
                <a:rPr lang="ru-RU" sz="2400" kern="1200" dirty="0" smtClean="0"/>
                <a:t>о конкурсе</a:t>
              </a:r>
              <a:endParaRPr lang="ru-RU" sz="2400" kern="1200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464248" y="1323106"/>
            <a:ext cx="5256584" cy="720079"/>
            <a:chOff x="670813" y="1296206"/>
            <a:chExt cx="3493368" cy="1116905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670813" y="1296206"/>
              <a:ext cx="3493368" cy="111690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670813" y="1528147"/>
              <a:ext cx="3441028" cy="5498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accent1">
                      <a:lumMod val="75000"/>
                    </a:schemeClr>
                  </a:solidFill>
                </a:rPr>
                <a:t>Разово</a:t>
              </a:r>
              <a:r>
                <a:rPr lang="ru-RU" sz="1800" kern="1200" dirty="0" smtClean="0">
                  <a:solidFill>
                    <a:schemeClr val="accent1">
                      <a:lumMod val="75000"/>
                    </a:schemeClr>
                  </a:solidFill>
                </a:rPr>
                <a:t> утверждается постановлением </a:t>
              </a:r>
              <a:br>
                <a:rPr lang="ru-RU" sz="1800" kern="1200" dirty="0" smtClean="0">
                  <a:solidFill>
                    <a:schemeClr val="accent1">
                      <a:lumMod val="75000"/>
                    </a:schemeClr>
                  </a:solidFill>
                </a:rPr>
              </a:br>
              <a:r>
                <a:rPr lang="ru-RU" sz="1800" kern="1200" dirty="0" smtClean="0">
                  <a:solidFill>
                    <a:schemeClr val="accent1">
                      <a:lumMod val="75000"/>
                    </a:schemeClr>
                  </a:solidFill>
                </a:rPr>
                <a:t>ЦИК России</a:t>
              </a:r>
              <a:endParaRPr lang="ru-RU" sz="1800" kern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35" name="Стрелка вниз 34"/>
          <p:cNvSpPr/>
          <p:nvPr/>
        </p:nvSpPr>
        <p:spPr>
          <a:xfrm>
            <a:off x="6768504" y="2115195"/>
            <a:ext cx="576064" cy="21602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 rot="16200000">
            <a:off x="3816176" y="1539131"/>
            <a:ext cx="576064" cy="28803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2" name="Схема 41"/>
          <p:cNvGraphicFramePr/>
          <p:nvPr/>
        </p:nvGraphicFramePr>
        <p:xfrm>
          <a:off x="719832" y="3195315"/>
          <a:ext cx="8784976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3" name="Стрелка вправо 42"/>
          <p:cNvSpPr/>
          <p:nvPr/>
        </p:nvSpPr>
        <p:spPr>
          <a:xfrm rot="5400000">
            <a:off x="1907964" y="1791159"/>
            <a:ext cx="504056" cy="3024336"/>
          </a:xfrm>
          <a:prstGeom prst="rightArrow">
            <a:avLst>
              <a:gd name="adj1" fmla="val 76011"/>
              <a:gd name="adj2" fmla="val 5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Прямоугольник 43"/>
          <p:cNvSpPr/>
          <p:nvPr/>
        </p:nvSpPr>
        <p:spPr>
          <a:xfrm>
            <a:off x="1439912" y="3051299"/>
            <a:ext cx="13803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Согласование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4464248" y="2331219"/>
            <a:ext cx="5256584" cy="913193"/>
            <a:chOff x="670813" y="2580042"/>
            <a:chExt cx="4013271" cy="913193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670813" y="2599710"/>
              <a:ext cx="4013271" cy="89352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696983" y="2580042"/>
              <a:ext cx="3960931" cy="8411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</a:rPr>
                <a:t>Общие положения;  требования к авторам;  номинации; порядок и сроки проведения; критерии оценки работ; </a:t>
              </a:r>
              <a:br>
                <a:rPr lang="ru-RU" sz="1600" kern="1200" dirty="0" smtClean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</a:rPr>
              </a:br>
              <a:r>
                <a:rPr lang="ru-RU" sz="1600" kern="1200" dirty="0" smtClean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</a:rPr>
                <a:t>порядок награждения</a:t>
              </a:r>
              <a:endParaRPr lang="ru-RU" sz="1600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endParaRPr>
            </a:p>
          </p:txBody>
        </p:sp>
      </p:grpSp>
      <p:sp>
        <p:nvSpPr>
          <p:cNvPr id="201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623960" y="477720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ru-RU" sz="2400" b="1" spc="-1" dirty="0" smtClean="0">
                <a:solidFill>
                  <a:srgbClr val="FFFFFF"/>
                </a:solidFill>
                <a:latin typeface="Arial"/>
              </a:rPr>
              <a:t>Проведение </a:t>
            </a:r>
            <a:r>
              <a:rPr lang="ru-RU" sz="2400" b="1" spc="-1" dirty="0" smtClean="0">
                <a:solidFill>
                  <a:srgbClr val="FFFFFF"/>
                </a:solidFill>
                <a:latin typeface="Arial"/>
              </a:rPr>
              <a:t>Конкурса: </a:t>
            </a:r>
          </a:p>
          <a:p>
            <a:pPr algn="ctr">
              <a:lnSpc>
                <a:spcPts val="1998"/>
              </a:lnSpc>
            </a:pPr>
            <a:r>
              <a:rPr lang="ru-RU" sz="2400" b="1" spc="-1" dirty="0" smtClean="0">
                <a:solidFill>
                  <a:srgbClr val="FFFFFF"/>
                </a:solidFill>
                <a:latin typeface="Arial"/>
              </a:rPr>
              <a:t>состав документов и ознакомление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146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4" cstate="print"/>
          <a:stretch/>
        </p:blipFill>
        <p:spPr>
          <a:xfrm>
            <a:off x="593280" y="320040"/>
            <a:ext cx="775080" cy="776880"/>
          </a:xfrm>
          <a:prstGeom prst="rect">
            <a:avLst/>
          </a:prstGeom>
          <a:ln>
            <a:noFill/>
          </a:ln>
        </p:spPr>
      </p:pic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5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sp>
        <p:nvSpPr>
          <p:cNvPr id="21" name="Стрелка вправо 20"/>
          <p:cNvSpPr/>
          <p:nvPr/>
        </p:nvSpPr>
        <p:spPr>
          <a:xfrm>
            <a:off x="143768" y="3267323"/>
            <a:ext cx="9001000" cy="1944216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2" name="Группа 41"/>
          <p:cNvGrpSpPr/>
          <p:nvPr/>
        </p:nvGrpSpPr>
        <p:grpSpPr>
          <a:xfrm>
            <a:off x="287784" y="1395115"/>
            <a:ext cx="3024336" cy="1368152"/>
            <a:chOff x="4438840" y="113896"/>
            <a:chExt cx="3460032" cy="918981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4438840" y="113896"/>
              <a:ext cx="3460032" cy="918981"/>
            </a:xfrm>
            <a:prstGeom prst="roundRect">
              <a:avLst>
                <a:gd name="adj" fmla="val 10000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4" name="Скругленный прямоугольник 4"/>
            <p:cNvSpPr/>
            <p:nvPr/>
          </p:nvSpPr>
          <p:spPr>
            <a:xfrm>
              <a:off x="4768367" y="162263"/>
              <a:ext cx="2853404" cy="8651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Постановление об </a:t>
              </a:r>
              <a:r>
                <a:rPr lang="ru-RU" sz="2400" kern="1200" dirty="0" smtClean="0"/>
                <a:t>проведении </a:t>
              </a:r>
              <a:r>
                <a:rPr lang="ru-RU" sz="2400" kern="1200" dirty="0" smtClean="0"/>
                <a:t>Конкурса</a:t>
              </a:r>
              <a:endParaRPr lang="ru-RU" sz="2400" kern="1200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3600152" y="1179091"/>
            <a:ext cx="5904656" cy="936104"/>
            <a:chOff x="5058839" y="968227"/>
            <a:chExt cx="5904656" cy="936104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5130847" y="1112243"/>
              <a:ext cx="5832648" cy="72008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Скругленный прямоугольник 4"/>
            <p:cNvSpPr/>
            <p:nvPr/>
          </p:nvSpPr>
          <p:spPr>
            <a:xfrm>
              <a:off x="5058839" y="968227"/>
              <a:ext cx="5878486" cy="9361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accent1">
                      <a:lumMod val="75000"/>
                    </a:schemeClr>
                  </a:solidFill>
                </a:rPr>
                <a:t>Ежегодно</a:t>
              </a:r>
              <a:r>
                <a:rPr lang="ru-RU" kern="1200" dirty="0" smtClean="0">
                  <a:solidFill>
                    <a:schemeClr val="accent1">
                      <a:lumMod val="75000"/>
                    </a:schemeClr>
                  </a:solidFill>
                </a:rPr>
                <a:t> утверждается постановлением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chemeClr val="accent1">
                      <a:lumMod val="75000"/>
                    </a:schemeClr>
                  </a:solidFill>
                </a:rPr>
                <a:t>ЦИК России</a:t>
              </a:r>
              <a:endParaRPr lang="ru-RU" kern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3672160" y="2403227"/>
            <a:ext cx="5904656" cy="864096"/>
            <a:chOff x="7219079" y="554963"/>
            <a:chExt cx="2448272" cy="1944216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7219079" y="554963"/>
              <a:ext cx="2448272" cy="194421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Скругленный прямоугольник 4"/>
            <p:cNvSpPr/>
            <p:nvPr/>
          </p:nvSpPr>
          <p:spPr>
            <a:xfrm>
              <a:off x="7219079" y="1093156"/>
              <a:ext cx="2376264" cy="9199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</a:rPr>
                <a:t>Организаторы и источники финансирования; </a:t>
              </a:r>
              <a:br>
                <a:rPr lang="ru-RU" sz="1600" kern="1200" dirty="0" smtClean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</a:rPr>
              </a:br>
              <a:r>
                <a:rPr lang="ru-RU" sz="1600" kern="1200" dirty="0" smtClean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</a:rPr>
                <a:t>персональные составы Конкурсной комиссии и Рабочей группы; план-график </a:t>
              </a:r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</a:rPr>
                <a:t> этапов Конкурса </a:t>
              </a:r>
              <a:r>
                <a:rPr lang="ru-RU" sz="1600" kern="1200" dirty="0" smtClean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</a:rPr>
                <a:t> и т.д.</a:t>
              </a:r>
              <a:endParaRPr lang="ru-RU" sz="1600" kern="1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endParaRPr>
            </a:p>
          </p:txBody>
        </p:sp>
      </p:grpSp>
      <p:sp>
        <p:nvSpPr>
          <p:cNvPr id="51" name="Стрелка вниз 50"/>
          <p:cNvSpPr/>
          <p:nvPr/>
        </p:nvSpPr>
        <p:spPr>
          <a:xfrm rot="16200000">
            <a:off x="3240112" y="1539131"/>
            <a:ext cx="504055" cy="21602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 rot="5400000">
            <a:off x="1403908" y="1719151"/>
            <a:ext cx="864096" cy="3240360"/>
          </a:xfrm>
          <a:prstGeom prst="rightArrow">
            <a:avLst>
              <a:gd name="adj1" fmla="val 76011"/>
              <a:gd name="adj2" fmla="val 5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Скругленный прямоугольник 22"/>
          <p:cNvSpPr/>
          <p:nvPr/>
        </p:nvSpPr>
        <p:spPr>
          <a:xfrm>
            <a:off x="71760" y="3843387"/>
            <a:ext cx="1128465" cy="77768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sz="1600" dirty="0" smtClean="0">
              <a:latin typeface="Calibri" pitchFamily="34" charset="0"/>
            </a:endParaRPr>
          </a:p>
          <a:p>
            <a:pPr algn="ctr"/>
            <a:r>
              <a:rPr lang="ru-RU" sz="1600" dirty="0" smtClean="0">
                <a:latin typeface="Calibri" pitchFamily="34" charset="0"/>
              </a:rPr>
              <a:t>ИКСРФ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935856" y="2907283"/>
            <a:ext cx="18312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Для ознакомления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и участия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007864" y="3843387"/>
            <a:ext cx="1128465" cy="777686"/>
            <a:chOff x="3556603" y="583264"/>
            <a:chExt cx="1128465" cy="777686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3556603" y="583264"/>
              <a:ext cx="1128465" cy="77768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3594567" y="621228"/>
              <a:ext cx="1052537" cy="7017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/>
                <a:t>Министерство науки и высшего образования</a:t>
              </a:r>
              <a:endParaRPr lang="ru-RU" sz="1100" kern="1200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087984" y="3843387"/>
            <a:ext cx="1128465" cy="777686"/>
            <a:chOff x="3556603" y="583264"/>
            <a:chExt cx="1128465" cy="777686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3556603" y="583264"/>
              <a:ext cx="1128465" cy="77768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3594567" y="621228"/>
              <a:ext cx="1052537" cy="7017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/>
                <a:t>Министерство просвещения</a:t>
              </a:r>
              <a:endParaRPr lang="ru-RU" sz="1100" kern="1200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168104" y="3843387"/>
            <a:ext cx="1128465" cy="777686"/>
            <a:chOff x="3556603" y="583264"/>
            <a:chExt cx="1128465" cy="777686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3556603" y="583264"/>
              <a:ext cx="1128465" cy="77768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3594567" y="621228"/>
              <a:ext cx="1052537" cy="7017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/>
                <a:t>Федеральное агентство по делам молодежи</a:t>
              </a:r>
              <a:endParaRPr lang="ru-RU" sz="1100" kern="1200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248224" y="3843387"/>
            <a:ext cx="1128465" cy="777686"/>
            <a:chOff x="3556603" y="583264"/>
            <a:chExt cx="1128465" cy="777686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3556603" y="583264"/>
              <a:ext cx="1128465" cy="77768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Скругленный прямоугольник 4"/>
            <p:cNvSpPr/>
            <p:nvPr/>
          </p:nvSpPr>
          <p:spPr>
            <a:xfrm>
              <a:off x="3594567" y="621228"/>
              <a:ext cx="1052537" cy="7017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/>
                <a:t>Российский фонд свободных выборов</a:t>
              </a:r>
              <a:endParaRPr lang="ru-RU" sz="1100" kern="1200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5256336" y="3843387"/>
            <a:ext cx="1200473" cy="777686"/>
            <a:chOff x="3484595" y="583264"/>
            <a:chExt cx="1200473" cy="777686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3556603" y="583264"/>
              <a:ext cx="1128465" cy="77768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Скругленный прямоугольник 4"/>
            <p:cNvSpPr/>
            <p:nvPr/>
          </p:nvSpPr>
          <p:spPr>
            <a:xfrm>
              <a:off x="3484595" y="601586"/>
              <a:ext cx="754124" cy="7017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/>
                <a:t>МЧС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 smtClean="0"/>
                <a:t>И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/>
                <a:t>МВД</a:t>
              </a:r>
              <a:endParaRPr lang="ru-RU" sz="1100" kern="1200" dirty="0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5976416" y="3843387"/>
            <a:ext cx="1128465" cy="777686"/>
            <a:chOff x="3556603" y="583264"/>
            <a:chExt cx="1128465" cy="777686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3556603" y="583264"/>
              <a:ext cx="1128465" cy="77768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Скругленный прямоугольник 4"/>
            <p:cNvSpPr/>
            <p:nvPr/>
          </p:nvSpPr>
          <p:spPr>
            <a:xfrm>
              <a:off x="3594567" y="621228"/>
              <a:ext cx="1052537" cy="7017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/>
                <a:t>Министерство юстиции</a:t>
              </a:r>
              <a:endParaRPr lang="ru-RU" sz="1100" kern="1200" dirty="0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7056536" y="3843387"/>
            <a:ext cx="1128465" cy="777686"/>
            <a:chOff x="3556603" y="583264"/>
            <a:chExt cx="1128465" cy="777686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3556603" y="583264"/>
              <a:ext cx="1128465" cy="77768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Скругленный прямоугольник 4"/>
            <p:cNvSpPr/>
            <p:nvPr/>
          </p:nvSpPr>
          <p:spPr>
            <a:xfrm>
              <a:off x="3594567" y="621228"/>
              <a:ext cx="1052537" cy="7017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/>
                <a:t>Министерство культуры</a:t>
              </a:r>
              <a:endParaRPr lang="ru-RU" sz="1100" kern="1200" dirty="0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8136656" y="3843387"/>
            <a:ext cx="1727945" cy="777686"/>
            <a:chOff x="3537506" y="583264"/>
            <a:chExt cx="1437589" cy="777686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3537506" y="583264"/>
              <a:ext cx="1437589" cy="77768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Скругленный прямоугольник 4"/>
            <p:cNvSpPr/>
            <p:nvPr/>
          </p:nvSpPr>
          <p:spPr>
            <a:xfrm>
              <a:off x="3597414" y="583264"/>
              <a:ext cx="1352000" cy="7017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/>
                <a:t>Министерство цифрового развития, связи и массовых коммуникаций</a:t>
              </a:r>
              <a:endParaRPr lang="ru-RU" sz="1100" kern="1200" dirty="0"/>
            </a:p>
          </p:txBody>
        </p:sp>
      </p:grpSp>
      <p:sp>
        <p:nvSpPr>
          <p:cNvPr id="68" name="Стрелка вниз 67"/>
          <p:cNvSpPr/>
          <p:nvPr/>
        </p:nvSpPr>
        <p:spPr>
          <a:xfrm>
            <a:off x="6192440" y="2115195"/>
            <a:ext cx="648072" cy="216024"/>
          </a:xfrm>
          <a:prstGeom prst="downArrow">
            <a:avLst>
              <a:gd name="adj1" fmla="val 43793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25" cy="566759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0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3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204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6"/>
          <p:cNvSpPr/>
          <p:nvPr/>
        </p:nvSpPr>
        <p:spPr>
          <a:xfrm>
            <a:off x="1596960" y="486720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ru-RU" sz="28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Общие требования к авторам работ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207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4" cstate="print"/>
          <a:stretch/>
        </p:blipFill>
        <p:spPr>
          <a:xfrm>
            <a:off x="593280" y="320040"/>
            <a:ext cx="775080" cy="776880"/>
          </a:xfrm>
          <a:prstGeom prst="rect">
            <a:avLst/>
          </a:prstGeom>
          <a:ln>
            <a:noFill/>
          </a:ln>
        </p:spPr>
      </p:pic>
      <p:pic>
        <p:nvPicPr>
          <p:cNvPr id="208" name="Рисунок 207"/>
          <p:cNvPicPr/>
          <p:nvPr/>
        </p:nvPicPr>
        <p:blipFill>
          <a:blip r:embed="rId5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pic>
        <p:nvPicPr>
          <p:cNvPr id="55298" name="Picture 2" descr="http://varteme.ru/upload/14510"/>
          <p:cNvPicPr>
            <a:picLocks noChangeAspect="1" noChangeArrowheads="1"/>
          </p:cNvPicPr>
          <p:nvPr/>
        </p:nvPicPr>
        <p:blipFill>
          <a:blip r:embed="rId6" cstate="print"/>
          <a:srcRect t="2542"/>
          <a:stretch>
            <a:fillRect/>
          </a:stretch>
        </p:blipFill>
        <p:spPr bwMode="auto">
          <a:xfrm>
            <a:off x="575816" y="1239326"/>
            <a:ext cx="6048672" cy="375586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511920" y="1179091"/>
            <a:ext cx="8064896" cy="216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15976" y="3267323"/>
            <a:ext cx="756084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727944" y="3987403"/>
            <a:ext cx="691276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43968" y="3843387"/>
            <a:ext cx="763284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015976" y="4203427"/>
            <a:ext cx="756084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943968" y="1251099"/>
            <a:ext cx="5904656" cy="40011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ВОЗРАСТ</a:t>
            </a: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– до </a:t>
            </a: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35</a:t>
            </a: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лет на момент объявления Конкурса</a:t>
            </a:r>
            <a:endParaRPr lang="ru-RU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68104" y="2259211"/>
            <a:ext cx="5400600" cy="36933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КОЛЛЕКТИВНОЕ АВТОРСТВО - не более трех авторов</a:t>
            </a:r>
            <a:endParaRPr lang="ru-RU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64048" y="1755155"/>
            <a:ext cx="4752528" cy="36933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    КОЛИЧЕСТВО - не более одной работы</a:t>
            </a:r>
            <a:endParaRPr lang="ru-RU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43968" y="3555355"/>
            <a:ext cx="117727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032200" y="2763267"/>
            <a:ext cx="4968552" cy="36933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ОТКАЗ ОТ УЧАСТИЯ - </a:t>
            </a:r>
            <a:r>
              <a:rPr lang="ru-RU" b="1" dirty="0" smtClean="0">
                <a:solidFill>
                  <a:srgbClr val="0070C0"/>
                </a:solidFill>
                <a:latin typeface="Calibri" pitchFamily="34" charset="0"/>
              </a:rPr>
              <a:t>на любом этапе Конкурса </a:t>
            </a:r>
            <a:endParaRPr lang="ru-RU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943968" y="3195315"/>
            <a:ext cx="144016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015976" y="3267323"/>
            <a:ext cx="7344816" cy="1631216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НЕ ДОПУСКАЮТСЯ К УЧАСТИЮ работы, написанные членами ИКСРФ с правом решающего голоса и членами ТИК, работающими на постоянной (штатной) основе, а также работниками аппаратов указанных </a:t>
            </a: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комиссий, Аппарата ЦИК России, РЦОИТ при ЦИК России, ФЦИ при ЦИК России</a:t>
            </a:r>
            <a:endParaRPr lang="ru-RU" sz="20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032200" y="3411339"/>
            <a:ext cx="1944216" cy="1512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63500">
              <a:schemeClr val="bg1">
                <a:lumMod val="6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7416576" y="3411339"/>
            <a:ext cx="2016224" cy="1512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63500">
              <a:schemeClr val="bg1">
                <a:lumMod val="6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75816" y="3483347"/>
            <a:ext cx="1944216" cy="14401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63500">
              <a:schemeClr val="bg1">
                <a:lumMod val="6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151880" y="1755155"/>
            <a:ext cx="1944216" cy="14401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63500">
              <a:schemeClr val="bg1">
                <a:lumMod val="6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7056536" y="1683147"/>
            <a:ext cx="1944216" cy="1512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63500">
              <a:schemeClr val="bg1">
                <a:lumMod val="6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888184" y="1251099"/>
            <a:ext cx="2304256" cy="18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63500">
              <a:schemeClr val="bg1">
                <a:lumMod val="6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3749324" y="2555627"/>
            <a:ext cx="2295872" cy="423664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2813220" y="2187203"/>
            <a:ext cx="4536504" cy="1296144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215776" y="2043187"/>
            <a:ext cx="9217024" cy="1872208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623960" y="477720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ru-RU" sz="2800" b="1" strike="noStrike" spc="-1" dirty="0">
                <a:solidFill>
                  <a:srgbClr val="FFFFFF"/>
                </a:solidFill>
                <a:latin typeface="Arial"/>
                <a:ea typeface="Arial"/>
              </a:rPr>
              <a:t>Номинации конкурса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146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4" cstate="print"/>
          <a:stretch/>
        </p:blipFill>
        <p:spPr>
          <a:xfrm>
            <a:off x="593280" y="320040"/>
            <a:ext cx="775080" cy="776880"/>
          </a:xfrm>
          <a:prstGeom prst="rect">
            <a:avLst/>
          </a:prstGeom>
          <a:ln>
            <a:noFill/>
          </a:ln>
        </p:spPr>
      </p:pic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5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http://igate.com.ua/upload/photo/0001/0001/1340/3730/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55321" y="1323106"/>
            <a:ext cx="2021519" cy="130020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6" name="Прямоугольник 15"/>
          <p:cNvSpPr/>
          <p:nvPr/>
        </p:nvSpPr>
        <p:spPr>
          <a:xfrm>
            <a:off x="4176216" y="2691259"/>
            <a:ext cx="1800200" cy="3077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«Цифровая волна»</a:t>
            </a:r>
            <a:endParaRPr lang="ru-RU" sz="1400" b="1" spc="-1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28544" y="2835275"/>
            <a:ext cx="18002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«Научный фронт»</a:t>
            </a:r>
            <a:endParaRPr lang="ru-RU" sz="1400" b="1" spc="-1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51880" y="2835275"/>
            <a:ext cx="194421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«Творческий циклон»</a:t>
            </a:r>
            <a:endParaRPr lang="ru-RU" sz="1400" b="1" spc="-1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9832" y="4543722"/>
            <a:ext cx="172819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«Школьная жара»</a:t>
            </a:r>
            <a:endParaRPr lang="ru-RU" sz="1400" b="1" spc="-1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416576" y="4543722"/>
            <a:ext cx="201622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«Студенческая стихия»</a:t>
            </a:r>
            <a:endParaRPr lang="ru-RU" sz="1400" b="1" spc="-1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04208" y="4563467"/>
            <a:ext cx="18002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«Методстанция»</a:t>
            </a:r>
            <a:endParaRPr lang="ru-RU" sz="1400" b="1" spc="-1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Times New Roman"/>
            </a:endParaRPr>
          </a:p>
        </p:txBody>
      </p:sp>
      <p:pic>
        <p:nvPicPr>
          <p:cNvPr id="1040" name="Picture 16" descr="http://inwriter.ru/wp-content/uploads/2016/06/avaya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28544" y="1827163"/>
            <a:ext cx="1800200" cy="96672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41" name="Picture 17" descr="C:\Users\m.medvedeva\Desktop\Тексты\Август 2018\Конкурс\творчество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95896" y="1827163"/>
            <a:ext cx="1656184" cy="93610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1043" name="Picture 19" descr="https://pyatochkin.ru/media/k2/items/cache/7081cca2f9cd0c06f2cce9e93d01dda9_X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824" y="3555355"/>
            <a:ext cx="1728192" cy="936104"/>
          </a:xfrm>
          <a:prstGeom prst="rect">
            <a:avLst/>
          </a:prstGeom>
          <a:noFill/>
          <a:ln>
            <a:solidFill>
              <a:schemeClr val="accent1">
                <a:lumMod val="75000"/>
                <a:alpha val="89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1047" name="Picture 23" descr="http://3.bp.blogspot.com/-LX3eNpmDIAg/Ve2LeDD88uI/AAAAAAAAAlo/ZxIDGn1VxuQ/s1600/cropped-friend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60592" y="3483347"/>
            <a:ext cx="1728192" cy="104296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1049" name="Picture 25" descr="https://metaleader.ee/wp-content/uploads/2016/12/13582126_113008445799017_1878028740894916385_o-1160x56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04208" y="3483347"/>
            <a:ext cx="1800200" cy="98192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35" name="Прямоугольник 34"/>
          <p:cNvSpPr/>
          <p:nvPr/>
        </p:nvSpPr>
        <p:spPr>
          <a:xfrm>
            <a:off x="1295896" y="1827163"/>
            <a:ext cx="1656184" cy="936104"/>
          </a:xfrm>
          <a:prstGeom prst="rect">
            <a:avLst/>
          </a:prstGeom>
          <a:noFill/>
          <a:ln w="9525">
            <a:solidFill>
              <a:srgbClr val="1091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560592" y="3483347"/>
            <a:ext cx="1728192" cy="1008112"/>
          </a:xfrm>
          <a:prstGeom prst="rect">
            <a:avLst/>
          </a:prstGeom>
          <a:noFill/>
          <a:ln w="9525">
            <a:solidFill>
              <a:srgbClr val="1091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47824" y="3555355"/>
            <a:ext cx="1728192" cy="1008112"/>
          </a:xfrm>
          <a:prstGeom prst="rect">
            <a:avLst/>
          </a:prstGeom>
          <a:noFill/>
          <a:ln w="9525">
            <a:solidFill>
              <a:srgbClr val="1091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104208" y="3483347"/>
            <a:ext cx="1800200" cy="1008112"/>
          </a:xfrm>
          <a:prstGeom prst="rect">
            <a:avLst/>
          </a:prstGeom>
          <a:noFill/>
          <a:ln w="9525">
            <a:solidFill>
              <a:srgbClr val="1091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31800" y="1251099"/>
            <a:ext cx="9217024" cy="36724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63500">
              <a:schemeClr val="bg1">
                <a:lumMod val="6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791840" y="2394843"/>
            <a:ext cx="3600400" cy="1520552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sysDash"/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623960" y="477720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ru-RU" sz="28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Номинация «Цифровая волна»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146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4" cstate="print"/>
          <a:stretch/>
        </p:blipFill>
        <p:spPr>
          <a:xfrm>
            <a:off x="593280" y="320040"/>
            <a:ext cx="775080" cy="776880"/>
          </a:xfrm>
          <a:prstGeom prst="rect">
            <a:avLst/>
          </a:prstGeom>
          <a:ln>
            <a:noFill/>
          </a:ln>
        </p:spPr>
      </p:pic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5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http://igate.com.ua/upload/photo/0001/0001/1340/3730/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872" y="1899171"/>
            <a:ext cx="2952328" cy="189888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35" name="Прямоугольник 34"/>
          <p:cNvSpPr/>
          <p:nvPr/>
        </p:nvSpPr>
        <p:spPr>
          <a:xfrm>
            <a:off x="1079872" y="3987403"/>
            <a:ext cx="734481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УЧАСТНИКИ: студенты,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аспиранты и педагогические работники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59792" y="1323107"/>
            <a:ext cx="9390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Развитие процедуры выборов на основе современных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IT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-технологий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824288" y="1899171"/>
            <a:ext cx="3456384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НАПРАВЛЕНИЯ РАБОТ:  </a:t>
            </a:r>
          </a:p>
          <a:p>
            <a:pPr algn="just"/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ВЕБ-разработка, 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базы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данных,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мобильное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приложение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1973</TotalTime>
  <Words>908</Words>
  <Application>Microsoft Office PowerPoint</Application>
  <PresentationFormat>Произвольный</PresentationFormat>
  <Paragraphs>221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 Медведева</dc:creator>
  <cp:lastModifiedBy>Марина Медведева</cp:lastModifiedBy>
  <cp:revision>211</cp:revision>
  <dcterms:created xsi:type="dcterms:W3CDTF">2018-08-20T11:21:52Z</dcterms:created>
  <dcterms:modified xsi:type="dcterms:W3CDTF">2018-09-05T10:45:28Z</dcterms:modified>
  <dc:language>ru-RU</dc:language>
</cp:coreProperties>
</file>